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3"/>
  </p:notesMasterIdLst>
  <p:sldIdLst>
    <p:sldId id="270" r:id="rId5"/>
    <p:sldId id="256" r:id="rId6"/>
    <p:sldId id="263" r:id="rId7"/>
    <p:sldId id="264" r:id="rId8"/>
    <p:sldId id="262" r:id="rId9"/>
    <p:sldId id="269" r:id="rId10"/>
    <p:sldId id="268"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CC98E-D73D-4589-913D-1B50F3EC67E0}" v="1" dt="2021-10-19T14:27:03.35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8CFED-0616-4388-A182-C35B7F7C8F44}" type="datetimeFigureOut">
              <a:rPr lang="de-DE" smtClean="0"/>
              <a:t>19.10.2021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4AF70-96FD-464D-B699-9CB37EC39B6C}" type="slidenum">
              <a:rPr lang="de-DE" smtClean="0"/>
              <a:t>‹Nr.›</a:t>
            </a:fld>
            <a:endParaRPr lang="de-DE"/>
          </a:p>
        </p:txBody>
      </p:sp>
    </p:spTree>
    <p:extLst>
      <p:ext uri="{BB962C8B-B14F-4D97-AF65-F5344CB8AC3E}">
        <p14:creationId xmlns:p14="http://schemas.microsoft.com/office/powerpoint/2010/main" val="205453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a:t>Mastertitelformat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8C919D8-33EB-4705-815F-AF531CA75898}" type="datetime1">
              <a:rPr lang="de-DE" smtClean="0"/>
              <a:t>19.10.2021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5325F0-361E-4743-9945-53669A13FD2A}" type="slidenum">
              <a:rPr lang="de-DE" smtClean="0"/>
              <a:t>‹Nr.›</a:t>
            </a:fld>
            <a:endParaRPr lang="de-DE"/>
          </a:p>
        </p:txBody>
      </p:sp>
      <p:pic>
        <p:nvPicPr>
          <p:cNvPr id="9" name="Grafik 8">
            <a:extLst>
              <a:ext uri="{FF2B5EF4-FFF2-40B4-BE49-F238E27FC236}">
                <a16:creationId xmlns:a16="http://schemas.microsoft.com/office/drawing/2014/main" id="{2DE0160B-16BF-4968-B8D3-79087DD0EB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09458"/>
            <a:ext cx="5591175" cy="838200"/>
          </a:xfrm>
          <a:prstGeom prst="rect">
            <a:avLst/>
          </a:prstGeom>
        </p:spPr>
      </p:pic>
      <p:pic>
        <p:nvPicPr>
          <p:cNvPr id="11" name="Grafik 10" descr="Ein Bild, das Text, ClipArt enthält.&#10;&#10;Automatisch generierte Beschreibung">
            <a:extLst>
              <a:ext uri="{FF2B5EF4-FFF2-40B4-BE49-F238E27FC236}">
                <a16:creationId xmlns:a16="http://schemas.microsoft.com/office/drawing/2014/main" id="{59BBCFCD-D7AD-40C7-82AF-81B8063B50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6118" y="6428558"/>
            <a:ext cx="1227411" cy="429442"/>
          </a:xfrm>
          <a:prstGeom prst="rect">
            <a:avLst/>
          </a:prstGeom>
        </p:spPr>
      </p:pic>
    </p:spTree>
    <p:extLst>
      <p:ext uri="{BB962C8B-B14F-4D97-AF65-F5344CB8AC3E}">
        <p14:creationId xmlns:p14="http://schemas.microsoft.com/office/powerpoint/2010/main" val="161061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E628EF3-C4F5-4469-A7DE-FF59B4E91F60}"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360226379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E628EF3-C4F5-4469-A7DE-FF59B4E91F60}"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355463947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E628EF3-C4F5-4469-A7DE-FF59B4E91F60}"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911713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E628EF3-C4F5-4469-A7DE-FF59B4E91F60}"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259888443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a:t>Mastertitelformat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E628EF3-C4F5-4469-A7DE-FF59B4E91F60}" type="datetime1">
              <a:rPr lang="de-DE" smtClean="0"/>
              <a:t>19.10.2021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352685196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a:t>Mastertitelformat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DE628EF3-C4F5-4469-A7DE-FF59B4E91F60}" type="datetime1">
              <a:rPr lang="de-DE" smtClean="0"/>
              <a:t>19.10.2021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114243167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E628EF3-C4F5-4469-A7DE-FF59B4E91F60}" type="datetime1">
              <a:rPr lang="de-DE" smtClean="0"/>
              <a:t>19.10.2021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2365460844"/>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a:t>Mastertitelformat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E628EF3-C4F5-4469-A7DE-FF59B4E91F60}" type="datetime1">
              <a:rPr lang="de-DE" smtClean="0"/>
              <a:t>19.10.2021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31943589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E628EF3-C4F5-4469-A7DE-FF59B4E91F60}" type="datetime1">
              <a:rPr lang="de-DE" smtClean="0"/>
              <a:t>19.10.2021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5325F0-361E-4743-9945-53669A13FD2A}" type="slidenum">
              <a:rPr lang="de-DE" smtClean="0"/>
              <a:t>‹Nr.›</a:t>
            </a:fld>
            <a:endParaRPr lang="de-DE"/>
          </a:p>
        </p:txBody>
      </p:sp>
      <p:pic>
        <p:nvPicPr>
          <p:cNvPr id="8" name="Grafik 7">
            <a:extLst>
              <a:ext uri="{FF2B5EF4-FFF2-40B4-BE49-F238E27FC236}">
                <a16:creationId xmlns:a16="http://schemas.microsoft.com/office/drawing/2014/main" id="{46C73A38-7D78-414C-BF83-3C740C5D4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09458"/>
            <a:ext cx="5591175" cy="838200"/>
          </a:xfrm>
          <a:prstGeom prst="rect">
            <a:avLst/>
          </a:prstGeom>
        </p:spPr>
      </p:pic>
      <p:pic>
        <p:nvPicPr>
          <p:cNvPr id="9" name="Grafik 8" descr="Ein Bild, das Text, ClipArt enthält.&#10;&#10;Automatisch generierte Beschreibung">
            <a:extLst>
              <a:ext uri="{FF2B5EF4-FFF2-40B4-BE49-F238E27FC236}">
                <a16:creationId xmlns:a16="http://schemas.microsoft.com/office/drawing/2014/main" id="{5B78F8E4-BFA9-402D-BC47-6DAA353DB93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6118" y="6428558"/>
            <a:ext cx="1227411" cy="429442"/>
          </a:xfrm>
          <a:prstGeom prst="rect">
            <a:avLst/>
          </a:prstGeom>
        </p:spPr>
      </p:pic>
    </p:spTree>
    <p:extLst>
      <p:ext uri="{BB962C8B-B14F-4D97-AF65-F5344CB8AC3E}">
        <p14:creationId xmlns:p14="http://schemas.microsoft.com/office/powerpoint/2010/main" val="371871717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a:t>Mastertitelformat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C189AAE-63E6-4D9A-8640-10C9E5C1EFCA}" type="datetime1">
              <a:rPr lang="de-DE" smtClean="0"/>
              <a:t>19.10.2021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5325F0-361E-4743-9945-53669A13FD2A}" type="slidenum">
              <a:rPr lang="de-DE" smtClean="0"/>
              <a:t>‹Nr.›</a:t>
            </a:fld>
            <a:endParaRPr lang="de-DE"/>
          </a:p>
        </p:txBody>
      </p:sp>
      <p:pic>
        <p:nvPicPr>
          <p:cNvPr id="8" name="Grafik 7">
            <a:extLst>
              <a:ext uri="{FF2B5EF4-FFF2-40B4-BE49-F238E27FC236}">
                <a16:creationId xmlns:a16="http://schemas.microsoft.com/office/drawing/2014/main" id="{30D8775C-4AC7-48F3-8D12-4C5D56A71E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09458"/>
            <a:ext cx="5591175" cy="838200"/>
          </a:xfrm>
          <a:prstGeom prst="rect">
            <a:avLst/>
          </a:prstGeom>
        </p:spPr>
      </p:pic>
      <p:pic>
        <p:nvPicPr>
          <p:cNvPr id="10" name="Grafik 9" descr="Ein Bild, das Text, ClipArt enthält.&#10;&#10;Automatisch generierte Beschreibung">
            <a:extLst>
              <a:ext uri="{FF2B5EF4-FFF2-40B4-BE49-F238E27FC236}">
                <a16:creationId xmlns:a16="http://schemas.microsoft.com/office/drawing/2014/main" id="{8BA2B38B-8833-4867-8360-AF37345C7A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6118" y="6428558"/>
            <a:ext cx="1227411" cy="429442"/>
          </a:xfrm>
          <a:prstGeom prst="rect">
            <a:avLst/>
          </a:prstGeom>
        </p:spPr>
      </p:pic>
    </p:spTree>
    <p:extLst>
      <p:ext uri="{BB962C8B-B14F-4D97-AF65-F5344CB8AC3E}">
        <p14:creationId xmlns:p14="http://schemas.microsoft.com/office/powerpoint/2010/main" val="156666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E628EF3-C4F5-4469-A7DE-FF59B4E91F60}"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pic>
        <p:nvPicPr>
          <p:cNvPr id="9" name="Grafik 8">
            <a:extLst>
              <a:ext uri="{FF2B5EF4-FFF2-40B4-BE49-F238E27FC236}">
                <a16:creationId xmlns:a16="http://schemas.microsoft.com/office/drawing/2014/main" id="{8A86E4E6-71D5-4579-B65D-0798329C83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09458"/>
            <a:ext cx="5591175" cy="838200"/>
          </a:xfrm>
          <a:prstGeom prst="rect">
            <a:avLst/>
          </a:prstGeom>
        </p:spPr>
      </p:pic>
      <p:pic>
        <p:nvPicPr>
          <p:cNvPr id="11" name="Grafik 10" descr="Ein Bild, das Text, ClipArt enthält.&#10;&#10;Automatisch generierte Beschreibung">
            <a:extLst>
              <a:ext uri="{FF2B5EF4-FFF2-40B4-BE49-F238E27FC236}">
                <a16:creationId xmlns:a16="http://schemas.microsoft.com/office/drawing/2014/main" id="{A85186D1-A473-423D-ADBD-708FEEEBE9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6118" y="6428558"/>
            <a:ext cx="1227411" cy="429442"/>
          </a:xfrm>
          <a:prstGeom prst="rect">
            <a:avLst/>
          </a:prstGeom>
        </p:spPr>
      </p:pic>
    </p:spTree>
    <p:extLst>
      <p:ext uri="{BB962C8B-B14F-4D97-AF65-F5344CB8AC3E}">
        <p14:creationId xmlns:p14="http://schemas.microsoft.com/office/powerpoint/2010/main" val="307669930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Mastertitelformat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E628EF3-C4F5-4469-A7DE-FF59B4E91F60}" type="datetime1">
              <a:rPr lang="de-DE" smtClean="0"/>
              <a:t>19.10.2021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B5325F0-361E-4743-9945-53669A13FD2A}" type="slidenum">
              <a:rPr lang="de-DE" smtClean="0"/>
              <a:t>‹Nr.›</a:t>
            </a:fld>
            <a:endParaRPr lang="de-DE"/>
          </a:p>
        </p:txBody>
      </p:sp>
      <p:pic>
        <p:nvPicPr>
          <p:cNvPr id="11" name="Grafik 10">
            <a:extLst>
              <a:ext uri="{FF2B5EF4-FFF2-40B4-BE49-F238E27FC236}">
                <a16:creationId xmlns:a16="http://schemas.microsoft.com/office/drawing/2014/main" id="{E6D34F25-5950-41F1-BFEB-79A176CC61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09458"/>
            <a:ext cx="5591175" cy="838200"/>
          </a:xfrm>
          <a:prstGeom prst="rect">
            <a:avLst/>
          </a:prstGeom>
        </p:spPr>
      </p:pic>
      <p:pic>
        <p:nvPicPr>
          <p:cNvPr id="16" name="Grafik 15" descr="Ein Bild, das Text, ClipArt enthält.&#10;&#10;Automatisch generierte Beschreibung">
            <a:extLst>
              <a:ext uri="{FF2B5EF4-FFF2-40B4-BE49-F238E27FC236}">
                <a16:creationId xmlns:a16="http://schemas.microsoft.com/office/drawing/2014/main" id="{05DD6D95-C928-492A-879C-30FAFD4727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6118" y="6428558"/>
            <a:ext cx="1227411" cy="429442"/>
          </a:xfrm>
          <a:prstGeom prst="rect">
            <a:avLst/>
          </a:prstGeom>
        </p:spPr>
      </p:pic>
    </p:spTree>
    <p:extLst>
      <p:ext uri="{BB962C8B-B14F-4D97-AF65-F5344CB8AC3E}">
        <p14:creationId xmlns:p14="http://schemas.microsoft.com/office/powerpoint/2010/main" val="34842937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1A2D56-FA5B-409B-A1E2-FD76F4AE4E51}" type="datetime1">
              <a:rPr lang="de-DE" smtClean="0"/>
              <a:t>19.10.2021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B5325F0-361E-4743-9945-53669A13FD2A}" type="slidenum">
              <a:rPr lang="de-DE" smtClean="0"/>
              <a:t>‹Nr.›</a:t>
            </a:fld>
            <a:endParaRPr lang="de-DE"/>
          </a:p>
        </p:txBody>
      </p:sp>
      <p:pic>
        <p:nvPicPr>
          <p:cNvPr id="7" name="Grafik 6">
            <a:extLst>
              <a:ext uri="{FF2B5EF4-FFF2-40B4-BE49-F238E27FC236}">
                <a16:creationId xmlns:a16="http://schemas.microsoft.com/office/drawing/2014/main" id="{E040E84E-8B6C-4030-8979-D657B10A00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09458"/>
            <a:ext cx="5591175" cy="838200"/>
          </a:xfrm>
          <a:prstGeom prst="rect">
            <a:avLst/>
          </a:prstGeom>
        </p:spPr>
      </p:pic>
      <p:pic>
        <p:nvPicPr>
          <p:cNvPr id="9" name="Grafik 8" descr="Ein Bild, das Text, ClipArt enthält.&#10;&#10;Automatisch generierte Beschreibung">
            <a:extLst>
              <a:ext uri="{FF2B5EF4-FFF2-40B4-BE49-F238E27FC236}">
                <a16:creationId xmlns:a16="http://schemas.microsoft.com/office/drawing/2014/main" id="{7C591138-BA30-41D7-B717-0393D108AB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6118" y="6428558"/>
            <a:ext cx="1227411" cy="429442"/>
          </a:xfrm>
          <a:prstGeom prst="rect">
            <a:avLst/>
          </a:prstGeom>
        </p:spPr>
      </p:pic>
    </p:spTree>
    <p:extLst>
      <p:ext uri="{BB962C8B-B14F-4D97-AF65-F5344CB8AC3E}">
        <p14:creationId xmlns:p14="http://schemas.microsoft.com/office/powerpoint/2010/main" val="16661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FBC661E-8159-4925-956A-0835E8FA9FD5}" type="datetime1">
              <a:rPr lang="de-DE" smtClean="0"/>
              <a:t>19.10.2021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51085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a:t>Mastertitelformat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E628EF3-C4F5-4469-A7DE-FF59B4E91F60}"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215771099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E05411F-55F1-4859-9B3B-9CD1EFA76D63}" type="datetime1">
              <a:rPr lang="de-DE" smtClean="0"/>
              <a:t>19.10.2021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5325F0-361E-4743-9945-53669A13FD2A}" type="slidenum">
              <a:rPr lang="de-DE" smtClean="0"/>
              <a:t>‹Nr.›</a:t>
            </a:fld>
            <a:endParaRPr lang="de-DE"/>
          </a:p>
        </p:txBody>
      </p:sp>
    </p:spTree>
    <p:extLst>
      <p:ext uri="{BB962C8B-B14F-4D97-AF65-F5344CB8AC3E}">
        <p14:creationId xmlns:p14="http://schemas.microsoft.com/office/powerpoint/2010/main" val="266732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E628EF3-C4F5-4469-A7DE-FF59B4E91F60}" type="datetime1">
              <a:rPr lang="de-DE" smtClean="0"/>
              <a:t>19.10.2021</a:t>
            </a:fld>
            <a:endParaRPr lang="de-D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de-D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B5325F0-361E-4743-9945-53669A13FD2A}" type="slidenum">
              <a:rPr lang="de-DE" smtClean="0"/>
              <a:t>‹Nr.›</a:t>
            </a:fld>
            <a:endParaRPr lang="de-DE"/>
          </a:p>
        </p:txBody>
      </p:sp>
    </p:spTree>
    <p:extLst>
      <p:ext uri="{BB962C8B-B14F-4D97-AF65-F5344CB8AC3E}">
        <p14:creationId xmlns:p14="http://schemas.microsoft.com/office/powerpoint/2010/main" val="7538878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erramadresalonedelgusto.com/scheda_espositore/granchio-nero-di-providencia/"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63465-FDFD-4ED8-BDE2-C4C2FF43572F}"/>
              </a:ext>
            </a:extLst>
          </p:cNvPr>
          <p:cNvSpPr>
            <a:spLocks noGrp="1"/>
          </p:cNvSpPr>
          <p:nvPr>
            <p:ph type="ctrTitle"/>
          </p:nvPr>
        </p:nvSpPr>
        <p:spPr/>
        <p:txBody>
          <a:bodyPr/>
          <a:lstStyle/>
          <a:p>
            <a:r>
              <a:rPr lang="de-DE" dirty="0"/>
              <a:t>Slow Food</a:t>
            </a:r>
          </a:p>
        </p:txBody>
      </p:sp>
      <p:sp>
        <p:nvSpPr>
          <p:cNvPr id="3" name="Untertitel 2">
            <a:extLst>
              <a:ext uri="{FF2B5EF4-FFF2-40B4-BE49-F238E27FC236}">
                <a16:creationId xmlns:a16="http://schemas.microsoft.com/office/drawing/2014/main" id="{B9ACA795-D1CD-437C-AC81-B4CFC64FED40}"/>
              </a:ext>
            </a:extLst>
          </p:cNvPr>
          <p:cNvSpPr>
            <a:spLocks noGrp="1"/>
          </p:cNvSpPr>
          <p:nvPr>
            <p:ph type="subTitle" idx="1"/>
          </p:nvPr>
        </p:nvSpPr>
        <p:spPr/>
        <p:txBody>
          <a:bodyPr/>
          <a:lstStyle/>
          <a:p>
            <a:r>
              <a:rPr lang="de-DE" dirty="0"/>
              <a:t>Living </a:t>
            </a:r>
            <a:r>
              <a:rPr lang="de-DE" dirty="0" err="1"/>
              <a:t>euorpe</a:t>
            </a:r>
            <a:r>
              <a:rPr lang="de-DE" dirty="0"/>
              <a:t>, </a:t>
            </a:r>
            <a:r>
              <a:rPr lang="de-DE" dirty="0" err="1"/>
              <a:t>encoutaging</a:t>
            </a:r>
            <a:r>
              <a:rPr lang="de-DE" dirty="0"/>
              <a:t> </a:t>
            </a:r>
            <a:r>
              <a:rPr lang="de-DE" dirty="0" err="1"/>
              <a:t>the</a:t>
            </a:r>
            <a:r>
              <a:rPr lang="de-DE" dirty="0"/>
              <a:t> </a:t>
            </a:r>
            <a:r>
              <a:rPr lang="de-DE" dirty="0" err="1"/>
              <a:t>regions</a:t>
            </a:r>
            <a:endParaRPr lang="de-DE" dirty="0"/>
          </a:p>
        </p:txBody>
      </p:sp>
      <p:sp>
        <p:nvSpPr>
          <p:cNvPr id="4" name="Fußzeilenplatzhalter 3">
            <a:extLst>
              <a:ext uri="{FF2B5EF4-FFF2-40B4-BE49-F238E27FC236}">
                <a16:creationId xmlns:a16="http://schemas.microsoft.com/office/drawing/2014/main" id="{3E7E7234-1833-49CA-ADD8-A69E1D08E65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4211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3F67CC07-67FB-44B4-A47D-BF954517C944}"/>
              </a:ext>
            </a:extLst>
          </p:cNvPr>
          <p:cNvSpPr txBox="1"/>
          <p:nvPr/>
        </p:nvSpPr>
        <p:spPr>
          <a:xfrm>
            <a:off x="1993036" y="594905"/>
            <a:ext cx="8205927" cy="892552"/>
          </a:xfrm>
          <a:prstGeom prst="rect">
            <a:avLst/>
          </a:prstGeom>
          <a:solidFill>
            <a:schemeClr val="bg1"/>
          </a:solidFill>
          <a:ln w="19050">
            <a:solidFill>
              <a:schemeClr val="bg1">
                <a:lumMod val="50000"/>
              </a:schemeClr>
            </a:solidFill>
          </a:ln>
        </p:spPr>
        <p:txBody>
          <a:bodyPr wrap="square" rtlCol="0">
            <a:spAutoFit/>
          </a:bodyPr>
          <a:lstStyle/>
          <a:p>
            <a:pPr algn="ctr"/>
            <a:r>
              <a:rPr lang="de-DE" sz="3200" dirty="0">
                <a:latin typeface="Arial Nova Light" panose="020B0304020202020204" pitchFamily="34" charset="0"/>
              </a:rPr>
              <a:t>GRANCHIO NERO DI PROVIDENCIA</a:t>
            </a:r>
          </a:p>
          <a:p>
            <a:pPr algn="ctr"/>
            <a:r>
              <a:rPr lang="de-DE" sz="2000" dirty="0">
                <a:latin typeface="Arial Nova Light" panose="020B0304020202020204" pitchFamily="34" charset="0"/>
              </a:rPr>
              <a:t>-PROVIDENCIA BLACK CRAB-</a:t>
            </a:r>
          </a:p>
        </p:txBody>
      </p:sp>
      <p:grpSp>
        <p:nvGrpSpPr>
          <p:cNvPr id="19" name="Gruppieren 18">
            <a:extLst>
              <a:ext uri="{FF2B5EF4-FFF2-40B4-BE49-F238E27FC236}">
                <a16:creationId xmlns:a16="http://schemas.microsoft.com/office/drawing/2014/main" id="{B11CA0AE-D227-4997-94D0-D00923312D5F}"/>
              </a:ext>
            </a:extLst>
          </p:cNvPr>
          <p:cNvGrpSpPr/>
          <p:nvPr/>
        </p:nvGrpSpPr>
        <p:grpSpPr>
          <a:xfrm>
            <a:off x="3380743" y="1676093"/>
            <a:ext cx="5314765" cy="3758101"/>
            <a:chOff x="3380743" y="1622827"/>
            <a:chExt cx="5314765" cy="3758101"/>
          </a:xfrm>
        </p:grpSpPr>
        <p:sp>
          <p:nvSpPr>
            <p:cNvPr id="16" name="Textfeld 15">
              <a:extLst>
                <a:ext uri="{FF2B5EF4-FFF2-40B4-BE49-F238E27FC236}">
                  <a16:creationId xmlns:a16="http://schemas.microsoft.com/office/drawing/2014/main" id="{035946AB-F2D2-48C6-8F66-9BF7EF9C9334}"/>
                </a:ext>
              </a:extLst>
            </p:cNvPr>
            <p:cNvSpPr txBox="1"/>
            <p:nvPr/>
          </p:nvSpPr>
          <p:spPr>
            <a:xfrm>
              <a:off x="3380743" y="5073151"/>
              <a:ext cx="3468749" cy="307777"/>
            </a:xfrm>
            <a:prstGeom prst="rect">
              <a:avLst/>
            </a:prstGeom>
            <a:noFill/>
          </p:spPr>
          <p:txBody>
            <a:bodyPr wrap="square" rtlCol="0">
              <a:spAutoFit/>
            </a:bodyPr>
            <a:lstStyle/>
            <a:p>
              <a:r>
                <a:rPr lang="de-DE" sz="1400" dirty="0">
                  <a:solidFill>
                    <a:schemeClr val="bg1">
                      <a:lumMod val="50000"/>
                    </a:schemeClr>
                  </a:solidFill>
                  <a:latin typeface="Arial Nova Light" panose="020B0304020202020204" pitchFamily="34" charset="0"/>
                </a:rPr>
                <a:t>Abb. 1: Black Grab (</a:t>
              </a:r>
              <a:r>
                <a:rPr lang="de-DE" sz="1400" cap="small" dirty="0">
                  <a:solidFill>
                    <a:schemeClr val="bg1">
                      <a:lumMod val="50000"/>
                    </a:schemeClr>
                  </a:solidFill>
                  <a:latin typeface="Arial Nova Light" panose="020B0304020202020204" pitchFamily="34" charset="0"/>
                </a:rPr>
                <a:t>TERRA MADRE </a:t>
              </a:r>
              <a:r>
                <a:rPr lang="de-DE" sz="1400" dirty="0">
                  <a:solidFill>
                    <a:schemeClr val="bg1">
                      <a:lumMod val="50000"/>
                    </a:schemeClr>
                  </a:solidFill>
                  <a:latin typeface="Arial Nova Light" panose="020B0304020202020204" pitchFamily="34" charset="0"/>
                </a:rPr>
                <a:t>2021)</a:t>
              </a:r>
            </a:p>
          </p:txBody>
        </p:sp>
        <p:pic>
          <p:nvPicPr>
            <p:cNvPr id="18" name="Grafik 17">
              <a:extLst>
                <a:ext uri="{FF2B5EF4-FFF2-40B4-BE49-F238E27FC236}">
                  <a16:creationId xmlns:a16="http://schemas.microsoft.com/office/drawing/2014/main" id="{F89529F8-D38A-4A53-8C5F-6B78A3656B45}"/>
                </a:ext>
              </a:extLst>
            </p:cNvPr>
            <p:cNvPicPr>
              <a:picLocks noChangeAspect="1"/>
            </p:cNvPicPr>
            <p:nvPr/>
          </p:nvPicPr>
          <p:blipFill rotWithShape="1">
            <a:blip r:embed="rId2"/>
            <a:srcRect t="6633"/>
            <a:stretch/>
          </p:blipFill>
          <p:spPr>
            <a:xfrm>
              <a:off x="3380743" y="1622827"/>
              <a:ext cx="5314765" cy="3450324"/>
            </a:xfrm>
            <a:prstGeom prst="rect">
              <a:avLst/>
            </a:prstGeom>
          </p:spPr>
        </p:pic>
      </p:grpSp>
    </p:spTree>
    <p:extLst>
      <p:ext uri="{BB962C8B-B14F-4D97-AF65-F5344CB8AC3E}">
        <p14:creationId xmlns:p14="http://schemas.microsoft.com/office/powerpoint/2010/main" val="38977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C3E96880-3B6D-4ACC-8A4E-18D0080E08FA}"/>
              </a:ext>
            </a:extLst>
          </p:cNvPr>
          <p:cNvSpPr txBox="1"/>
          <p:nvPr/>
        </p:nvSpPr>
        <p:spPr>
          <a:xfrm>
            <a:off x="680621" y="569615"/>
            <a:ext cx="6617801" cy="707886"/>
          </a:xfrm>
          <a:prstGeom prst="rect">
            <a:avLst/>
          </a:prstGeom>
          <a:solidFill>
            <a:schemeClr val="bg1"/>
          </a:solidFill>
          <a:ln w="19050">
            <a:solidFill>
              <a:schemeClr val="bg1">
                <a:lumMod val="50000"/>
              </a:schemeClr>
            </a:solidFill>
          </a:ln>
        </p:spPr>
        <p:txBody>
          <a:bodyPr wrap="square" rtlCol="0">
            <a:spAutoFit/>
          </a:bodyPr>
          <a:lstStyle/>
          <a:p>
            <a:r>
              <a:rPr lang="de-DE" sz="4000" dirty="0">
                <a:latin typeface="Arial Nova Light" panose="020B0304020202020204" pitchFamily="34" charset="0"/>
              </a:rPr>
              <a:t>About </a:t>
            </a:r>
            <a:r>
              <a:rPr lang="de-DE" sz="4000" dirty="0" err="1">
                <a:latin typeface="Arial Nova Light" panose="020B0304020202020204" pitchFamily="34" charset="0"/>
              </a:rPr>
              <a:t>the</a:t>
            </a:r>
            <a:r>
              <a:rPr lang="de-DE" sz="4000" dirty="0">
                <a:latin typeface="Arial Nova Light" panose="020B0304020202020204" pitchFamily="34" charset="0"/>
              </a:rPr>
              <a:t> </a:t>
            </a:r>
            <a:r>
              <a:rPr lang="de-DE" sz="4000" dirty="0" err="1">
                <a:latin typeface="Arial Nova Light" panose="020B0304020202020204" pitchFamily="34" charset="0"/>
              </a:rPr>
              <a:t>crab</a:t>
            </a:r>
            <a:r>
              <a:rPr lang="de-DE" sz="4000" dirty="0">
                <a:latin typeface="Arial Nova Light" panose="020B0304020202020204" pitchFamily="34" charset="0"/>
              </a:rPr>
              <a:t> – </a:t>
            </a:r>
            <a:r>
              <a:rPr lang="de-DE" sz="4000" i="1" dirty="0">
                <a:solidFill>
                  <a:srgbClr val="0070C0"/>
                </a:solidFill>
                <a:latin typeface="Arial Nova Light" panose="020B0304020202020204" pitchFamily="34" charset="0"/>
              </a:rPr>
              <a:t>Die Krabbe</a:t>
            </a:r>
            <a:endParaRPr lang="de-DE" sz="2800" i="1" dirty="0">
              <a:solidFill>
                <a:srgbClr val="0070C0"/>
              </a:solidFill>
              <a:latin typeface="Arial Nova Light" panose="020B0304020202020204" pitchFamily="34" charset="0"/>
            </a:endParaRPr>
          </a:p>
        </p:txBody>
      </p:sp>
      <p:sp>
        <p:nvSpPr>
          <p:cNvPr id="14" name="Textfeld 13">
            <a:extLst>
              <a:ext uri="{FF2B5EF4-FFF2-40B4-BE49-F238E27FC236}">
                <a16:creationId xmlns:a16="http://schemas.microsoft.com/office/drawing/2014/main" id="{A2912AC2-F9E0-4C52-A0F0-83FA45F6275F}"/>
              </a:ext>
            </a:extLst>
          </p:cNvPr>
          <p:cNvSpPr txBox="1"/>
          <p:nvPr/>
        </p:nvSpPr>
        <p:spPr>
          <a:xfrm>
            <a:off x="547458" y="1546988"/>
            <a:ext cx="4745996" cy="2554545"/>
          </a:xfrm>
          <a:prstGeom prst="rect">
            <a:avLst/>
          </a:prstGeom>
          <a:noFill/>
        </p:spPr>
        <p:txBody>
          <a:bodyPr wrap="square" rtlCol="0">
            <a:spAutoFit/>
          </a:bodyPr>
          <a:lstStyle/>
          <a:p>
            <a:pPr marL="285750" indent="-285750">
              <a:buSzPct val="100000"/>
              <a:buBlip>
                <a:blip r:embed="rId2">
                  <a:extLst>
                    <a:ext uri="{96DAC541-7B7A-43D3-8B79-37D633B846F1}">
                      <asvg:svgBlip xmlns:asvg="http://schemas.microsoft.com/office/drawing/2016/SVG/main" r:embed="rId3"/>
                    </a:ext>
                  </a:extLst>
                </a:blip>
              </a:buBlip>
            </a:pPr>
            <a:r>
              <a:rPr lang="en-US" sz="2000" dirty="0">
                <a:latin typeface="Arial Nova Light" panose="020B0304020202020204" pitchFamily="34" charset="0"/>
              </a:rPr>
              <a:t>Has a Black shell
Is 8-9 cm tall
Has red legs with yellow veins
Has two big </a:t>
            </a:r>
            <a:r>
              <a:rPr lang="en-US" sz="2000" dirty="0" err="1">
                <a:latin typeface="Arial Nova Light" panose="020B0304020202020204" pitchFamily="34" charset="0"/>
              </a:rPr>
              <a:t>cheles</a:t>
            </a:r>
            <a:r>
              <a:rPr lang="en-US" sz="2000" dirty="0">
                <a:latin typeface="Arial Nova Light" panose="020B0304020202020204" pitchFamily="34" charset="0"/>
              </a:rPr>
              <a:t>
Eats mainly fruit, mushrooms and organic material of the dry forest
Mate between April and June</a:t>
            </a:r>
            <a:endParaRPr lang="de-DE" sz="2000" dirty="0">
              <a:latin typeface="Arial Nova Light" panose="020B0304020202020204" pitchFamily="34" charset="0"/>
            </a:endParaRPr>
          </a:p>
          <a:p>
            <a:pPr marL="285750" indent="-285750">
              <a:buSzPct val="100000"/>
              <a:buBlip>
                <a:blip r:embed="rId2">
                  <a:extLst>
                    <a:ext uri="{96DAC541-7B7A-43D3-8B79-37D633B846F1}">
                      <asvg:svgBlip xmlns:asvg="http://schemas.microsoft.com/office/drawing/2016/SVG/main" r:embed="rId3"/>
                    </a:ext>
                  </a:extLst>
                </a:blip>
              </a:buBlip>
            </a:pPr>
            <a:endParaRPr lang="de-DE" sz="2000" dirty="0">
              <a:latin typeface="Arial Nova Light" panose="020B0304020202020204" pitchFamily="34" charset="0"/>
            </a:endParaRPr>
          </a:p>
        </p:txBody>
      </p:sp>
      <p:grpSp>
        <p:nvGrpSpPr>
          <p:cNvPr id="4" name="Gruppieren 3">
            <a:extLst>
              <a:ext uri="{FF2B5EF4-FFF2-40B4-BE49-F238E27FC236}">
                <a16:creationId xmlns:a16="http://schemas.microsoft.com/office/drawing/2014/main" id="{C745E026-60B4-4122-A2FF-546E64DD39C5}"/>
              </a:ext>
            </a:extLst>
          </p:cNvPr>
          <p:cNvGrpSpPr/>
          <p:nvPr/>
        </p:nvGrpSpPr>
        <p:grpSpPr>
          <a:xfrm>
            <a:off x="7434840" y="227231"/>
            <a:ext cx="4533185" cy="2832585"/>
            <a:chOff x="6523438" y="227231"/>
            <a:chExt cx="5444588" cy="3811872"/>
          </a:xfrm>
        </p:grpSpPr>
        <p:pic>
          <p:nvPicPr>
            <p:cNvPr id="3" name="Grafik 2">
              <a:extLst>
                <a:ext uri="{FF2B5EF4-FFF2-40B4-BE49-F238E27FC236}">
                  <a16:creationId xmlns:a16="http://schemas.microsoft.com/office/drawing/2014/main" id="{36D1A528-E1C0-46D8-982A-2060FBB17604}"/>
                </a:ext>
              </a:extLst>
            </p:cNvPr>
            <p:cNvPicPr>
              <a:picLocks noChangeAspect="1"/>
            </p:cNvPicPr>
            <p:nvPr/>
          </p:nvPicPr>
          <p:blipFill rotWithShape="1">
            <a:blip r:embed="rId4"/>
            <a:srcRect t="13384"/>
            <a:stretch/>
          </p:blipFill>
          <p:spPr>
            <a:xfrm>
              <a:off x="6622742" y="227231"/>
              <a:ext cx="5345284" cy="3472405"/>
            </a:xfrm>
            <a:prstGeom prst="rect">
              <a:avLst/>
            </a:prstGeom>
          </p:spPr>
        </p:pic>
        <p:sp>
          <p:nvSpPr>
            <p:cNvPr id="15" name="Textfeld 14">
              <a:extLst>
                <a:ext uri="{FF2B5EF4-FFF2-40B4-BE49-F238E27FC236}">
                  <a16:creationId xmlns:a16="http://schemas.microsoft.com/office/drawing/2014/main" id="{565BD985-007F-4CD8-A752-B45EC6F79661}"/>
                </a:ext>
              </a:extLst>
            </p:cNvPr>
            <p:cNvSpPr txBox="1"/>
            <p:nvPr/>
          </p:nvSpPr>
          <p:spPr>
            <a:xfrm>
              <a:off x="6523438" y="3707758"/>
              <a:ext cx="3810170" cy="331345"/>
            </a:xfrm>
            <a:prstGeom prst="rect">
              <a:avLst/>
            </a:prstGeom>
            <a:noFill/>
          </p:spPr>
          <p:txBody>
            <a:bodyPr wrap="square" rtlCol="0">
              <a:spAutoFit/>
            </a:bodyPr>
            <a:lstStyle/>
            <a:p>
              <a:r>
                <a:rPr lang="de-DE" sz="1000" dirty="0">
                  <a:solidFill>
                    <a:schemeClr val="bg1">
                      <a:lumMod val="50000"/>
                    </a:schemeClr>
                  </a:solidFill>
                  <a:latin typeface="Arial Nova Light" panose="020B0304020202020204" pitchFamily="34" charset="0"/>
                </a:rPr>
                <a:t>Abb. 3: Black Grab 2 (</a:t>
              </a:r>
              <a:r>
                <a:rPr lang="de-DE" sz="1000" cap="small" dirty="0">
                  <a:solidFill>
                    <a:schemeClr val="bg1">
                      <a:lumMod val="50000"/>
                    </a:schemeClr>
                  </a:solidFill>
                  <a:latin typeface="Arial Nova Light" panose="020B0304020202020204" pitchFamily="34" charset="0"/>
                </a:rPr>
                <a:t>TERRA MADRE </a:t>
              </a:r>
              <a:r>
                <a:rPr lang="de-DE" sz="1000" dirty="0">
                  <a:solidFill>
                    <a:schemeClr val="bg1">
                      <a:lumMod val="50000"/>
                    </a:schemeClr>
                  </a:solidFill>
                  <a:latin typeface="Arial Nova Light" panose="020B0304020202020204" pitchFamily="34" charset="0"/>
                </a:rPr>
                <a:t>2021)</a:t>
              </a:r>
            </a:p>
          </p:txBody>
        </p:sp>
      </p:grpSp>
      <p:sp>
        <p:nvSpPr>
          <p:cNvPr id="2" name="Textfeld 1">
            <a:extLst>
              <a:ext uri="{FF2B5EF4-FFF2-40B4-BE49-F238E27FC236}">
                <a16:creationId xmlns:a16="http://schemas.microsoft.com/office/drawing/2014/main" id="{64CC5900-A11C-46D2-B89F-4263111F112F}"/>
              </a:ext>
            </a:extLst>
          </p:cNvPr>
          <p:cNvSpPr txBox="1"/>
          <p:nvPr/>
        </p:nvSpPr>
        <p:spPr>
          <a:xfrm>
            <a:off x="5862415" y="3340957"/>
            <a:ext cx="5433654" cy="2246769"/>
          </a:xfrm>
          <a:prstGeom prst="rect">
            <a:avLst/>
          </a:prstGeom>
          <a:noFill/>
        </p:spPr>
        <p:txBody>
          <a:bodyPr wrap="square" rtlCol="0">
            <a:spAutoFit/>
          </a:bodyPr>
          <a:lstStyle/>
          <a:p>
            <a:pPr marL="285750" indent="-285750">
              <a:buFont typeface="Arial" panose="020B0604020202020204" pitchFamily="34" charset="0"/>
              <a:buChar char="•"/>
            </a:pPr>
            <a:r>
              <a:rPr lang="de-DE" sz="2000" i="1" dirty="0">
                <a:solidFill>
                  <a:srgbClr val="0070C0"/>
                </a:solidFill>
                <a:latin typeface="Arial Nova Light" panose="020B0304020202020204" pitchFamily="34" charset="0"/>
              </a:rPr>
              <a:t>Hat eine schwarze Schale</a:t>
            </a:r>
          </a:p>
          <a:p>
            <a:pPr marL="285750" indent="-285750">
              <a:buFont typeface="Arial" panose="020B0604020202020204" pitchFamily="34" charset="0"/>
              <a:buChar char="•"/>
            </a:pPr>
            <a:r>
              <a:rPr lang="de-DE" sz="2000" i="1" dirty="0">
                <a:solidFill>
                  <a:srgbClr val="0070C0"/>
                </a:solidFill>
                <a:latin typeface="Arial Nova Light" panose="020B0304020202020204" pitchFamily="34" charset="0"/>
              </a:rPr>
              <a:t>Ist 8-9 cm groß</a:t>
            </a:r>
          </a:p>
          <a:p>
            <a:pPr marL="285750" indent="-285750">
              <a:buFont typeface="Arial" panose="020B0604020202020204" pitchFamily="34" charset="0"/>
              <a:buChar char="•"/>
            </a:pPr>
            <a:r>
              <a:rPr lang="de-DE" sz="2000" i="1" dirty="0">
                <a:solidFill>
                  <a:srgbClr val="0070C0"/>
                </a:solidFill>
                <a:latin typeface="Arial Nova Light" panose="020B0304020202020204" pitchFamily="34" charset="0"/>
              </a:rPr>
              <a:t>Hat rote Beine mit gelben Adern</a:t>
            </a:r>
          </a:p>
          <a:p>
            <a:pPr marL="285750" indent="-285750">
              <a:buFont typeface="Arial" panose="020B0604020202020204" pitchFamily="34" charset="0"/>
              <a:buChar char="•"/>
            </a:pPr>
            <a:r>
              <a:rPr lang="de-DE" sz="2000" i="1" dirty="0">
                <a:solidFill>
                  <a:srgbClr val="0070C0"/>
                </a:solidFill>
                <a:latin typeface="Arial Nova Light" panose="020B0304020202020204" pitchFamily="34" charset="0"/>
              </a:rPr>
              <a:t>Hat zwei große Kinnbacken</a:t>
            </a:r>
          </a:p>
          <a:p>
            <a:pPr marL="285750" indent="-285750">
              <a:buFont typeface="Arial" panose="020B0604020202020204" pitchFamily="34" charset="0"/>
              <a:buChar char="•"/>
            </a:pPr>
            <a:r>
              <a:rPr lang="de-DE" sz="2000" i="1" dirty="0">
                <a:solidFill>
                  <a:srgbClr val="0070C0"/>
                </a:solidFill>
                <a:latin typeface="Arial Nova Light" panose="020B0304020202020204" pitchFamily="34" charset="0"/>
              </a:rPr>
              <a:t>Frisst hauptsächlich Früchte, Pilze und organisches Material des Trockenwaldes</a:t>
            </a:r>
          </a:p>
          <a:p>
            <a:pPr marL="285750" indent="-285750">
              <a:buFont typeface="Arial" panose="020B0604020202020204" pitchFamily="34" charset="0"/>
              <a:buChar char="•"/>
            </a:pPr>
            <a:r>
              <a:rPr lang="de-DE" sz="2000" i="1" dirty="0">
                <a:solidFill>
                  <a:srgbClr val="0070C0"/>
                </a:solidFill>
                <a:latin typeface="Arial Nova Light" panose="020B0304020202020204" pitchFamily="34" charset="0"/>
              </a:rPr>
              <a:t>Paart sich zwischen April und Juni</a:t>
            </a:r>
          </a:p>
        </p:txBody>
      </p:sp>
    </p:spTree>
    <p:extLst>
      <p:ext uri="{BB962C8B-B14F-4D97-AF65-F5344CB8AC3E}">
        <p14:creationId xmlns:p14="http://schemas.microsoft.com/office/powerpoint/2010/main" val="375631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feld 25">
            <a:extLst>
              <a:ext uri="{FF2B5EF4-FFF2-40B4-BE49-F238E27FC236}">
                <a16:creationId xmlns:a16="http://schemas.microsoft.com/office/drawing/2014/main" id="{4715D7E7-F6C1-4579-91E8-7FC5EC78978F}"/>
              </a:ext>
            </a:extLst>
          </p:cNvPr>
          <p:cNvSpPr txBox="1"/>
          <p:nvPr/>
        </p:nvSpPr>
        <p:spPr>
          <a:xfrm>
            <a:off x="514375" y="614109"/>
            <a:ext cx="8973574" cy="707886"/>
          </a:xfrm>
          <a:prstGeom prst="rect">
            <a:avLst/>
          </a:prstGeom>
          <a:solidFill>
            <a:schemeClr val="bg1"/>
          </a:solidFill>
          <a:ln w="19050">
            <a:solidFill>
              <a:schemeClr val="bg1">
                <a:lumMod val="50000"/>
              </a:schemeClr>
            </a:solidFill>
          </a:ln>
        </p:spPr>
        <p:txBody>
          <a:bodyPr wrap="square" rtlCol="0">
            <a:spAutoFit/>
          </a:bodyPr>
          <a:lstStyle/>
          <a:p>
            <a:r>
              <a:rPr lang="de-DE" sz="4000" dirty="0">
                <a:latin typeface="Arial Nova Light" panose="020B0304020202020204" pitchFamily="34" charset="0"/>
              </a:rPr>
              <a:t>About </a:t>
            </a:r>
            <a:r>
              <a:rPr lang="de-DE" sz="4000" dirty="0" err="1">
                <a:latin typeface="Arial Nova Light" panose="020B0304020202020204" pitchFamily="34" charset="0"/>
              </a:rPr>
              <a:t>the</a:t>
            </a:r>
            <a:r>
              <a:rPr lang="de-DE" sz="4000" dirty="0">
                <a:latin typeface="Arial Nova Light" panose="020B0304020202020204" pitchFamily="34" charset="0"/>
              </a:rPr>
              <a:t> </a:t>
            </a:r>
            <a:r>
              <a:rPr lang="de-DE" sz="4000" dirty="0" err="1">
                <a:latin typeface="Arial Nova Light" panose="020B0304020202020204" pitchFamily="34" charset="0"/>
              </a:rPr>
              <a:t>exhibitors</a:t>
            </a:r>
            <a:r>
              <a:rPr lang="de-DE" sz="4000" dirty="0">
                <a:latin typeface="Arial Nova Light" panose="020B0304020202020204" pitchFamily="34" charset="0"/>
              </a:rPr>
              <a:t>			</a:t>
            </a:r>
            <a:r>
              <a:rPr lang="de-DE" sz="4000" i="1" dirty="0">
                <a:solidFill>
                  <a:srgbClr val="0070C0"/>
                </a:solidFill>
                <a:latin typeface="Arial Nova Light" panose="020B0304020202020204" pitchFamily="34" charset="0"/>
              </a:rPr>
              <a:t>Die Aussteller</a:t>
            </a:r>
            <a:endParaRPr lang="de-DE" sz="2800" dirty="0">
              <a:latin typeface="Arial Nova Light" panose="020B0304020202020204" pitchFamily="34" charset="0"/>
            </a:endParaRPr>
          </a:p>
        </p:txBody>
      </p:sp>
      <p:sp>
        <p:nvSpPr>
          <p:cNvPr id="14" name="Textfeld 13">
            <a:extLst>
              <a:ext uri="{FF2B5EF4-FFF2-40B4-BE49-F238E27FC236}">
                <a16:creationId xmlns:a16="http://schemas.microsoft.com/office/drawing/2014/main" id="{C4CCB3AC-2FC0-4D85-9435-9709B988C859}"/>
              </a:ext>
            </a:extLst>
          </p:cNvPr>
          <p:cNvSpPr txBox="1"/>
          <p:nvPr/>
        </p:nvSpPr>
        <p:spPr>
          <a:xfrm>
            <a:off x="581487" y="1346629"/>
            <a:ext cx="5514513" cy="2554545"/>
          </a:xfrm>
          <a:prstGeom prst="rect">
            <a:avLst/>
          </a:prstGeom>
          <a:noFill/>
        </p:spPr>
        <p:txBody>
          <a:bodyPr wrap="square" rtlCol="0">
            <a:spAutoFit/>
          </a:bodyPr>
          <a:lstStyle/>
          <a:p>
            <a:pPr marL="285750" indent="-285750">
              <a:buSzPct val="100000"/>
              <a:buBlip>
                <a:blip r:embed="rId2">
                  <a:extLst>
                    <a:ext uri="{96DAC541-7B7A-43D3-8B79-37D633B846F1}">
                      <asvg:svgBlip xmlns:asvg="http://schemas.microsoft.com/office/drawing/2016/SVG/main" r:embed="rId3"/>
                    </a:ext>
                  </a:extLst>
                </a:blip>
              </a:buBlip>
            </a:pPr>
            <a:r>
              <a:rPr lang="de-DE" sz="2000" dirty="0">
                <a:latin typeface="Arial Nova Light" panose="020B0304020202020204" pitchFamily="34" charset="0"/>
              </a:rPr>
              <a:t>Start: </a:t>
            </a:r>
          </a:p>
          <a:p>
            <a:pPr>
              <a:buSzPct val="100000"/>
            </a:pPr>
            <a:r>
              <a:rPr lang="de-DE" sz="2000" dirty="0">
                <a:latin typeface="Arial Nova Light" panose="020B0304020202020204" pitchFamily="34" charset="0"/>
              </a:rPr>
              <a:t>	</a:t>
            </a:r>
            <a:r>
              <a:rPr lang="en-US" sz="2000" dirty="0">
                <a:latin typeface="Arial Nova Light" panose="020B0304020202020204" pitchFamily="34" charset="0"/>
              </a:rPr>
              <a:t>- In 2014</a:t>
            </a:r>
          </a:p>
          <a:p>
            <a:pPr>
              <a:buSzPct val="100000"/>
            </a:pPr>
            <a:r>
              <a:rPr lang="en-US" sz="2000" dirty="0">
                <a:latin typeface="Arial Nova Light" panose="020B0304020202020204" pitchFamily="34" charset="0"/>
              </a:rPr>
              <a:t>	- Through the project "The Black Crab of 	  		Providencia, Presidio of </a:t>
            </a:r>
            <a:r>
              <a:rPr lang="en-US" sz="2000" dirty="0" err="1">
                <a:latin typeface="Arial Nova Light" panose="020B0304020202020204" pitchFamily="34" charset="0"/>
              </a:rPr>
              <a:t>Raizal</a:t>
            </a:r>
            <a:r>
              <a:rPr lang="en-US" sz="2000" dirty="0">
                <a:latin typeface="Arial Nova Light" panose="020B0304020202020204" pitchFamily="34" charset="0"/>
              </a:rPr>
              <a:t> Culture“</a:t>
            </a:r>
          </a:p>
          <a:p>
            <a:pPr marL="285750" indent="-285750">
              <a:buSzPct val="100000"/>
              <a:buBlip>
                <a:blip r:embed="rId2">
                  <a:extLst>
                    <a:ext uri="{96DAC541-7B7A-43D3-8B79-37D633B846F1}">
                      <asvg:svgBlip xmlns:asvg="http://schemas.microsoft.com/office/drawing/2016/SVG/main" r:embed="rId3"/>
                    </a:ext>
                  </a:extLst>
                </a:blip>
              </a:buBlip>
            </a:pPr>
            <a:r>
              <a:rPr lang="de-DE" sz="2000" dirty="0">
                <a:latin typeface="Arial Nova Light" panose="020B0304020202020204" pitchFamily="34" charset="0"/>
              </a:rPr>
              <a:t>Supporter: </a:t>
            </a:r>
          </a:p>
          <a:p>
            <a:pPr>
              <a:buSzPct val="100000"/>
            </a:pPr>
            <a:r>
              <a:rPr lang="de-DE" sz="2000" dirty="0">
                <a:latin typeface="Arial Nova Light" panose="020B0304020202020204" pitchFamily="34" charset="0"/>
              </a:rPr>
              <a:t>	</a:t>
            </a:r>
            <a:r>
              <a:rPr lang="en-US" sz="2000" dirty="0">
                <a:latin typeface="Arial Nova Light" panose="020B0304020202020204" pitchFamily="34" charset="0"/>
              </a:rPr>
              <a:t>- The ORGANIZATION ASOCRAB
	- IFAD 
	- The European Union</a:t>
            </a:r>
            <a:endParaRPr lang="de-DE" sz="2000" dirty="0">
              <a:latin typeface="Arial Nova Light" panose="020B0304020202020204" pitchFamily="34" charset="0"/>
            </a:endParaRPr>
          </a:p>
        </p:txBody>
      </p:sp>
      <p:grpSp>
        <p:nvGrpSpPr>
          <p:cNvPr id="4" name="Gruppieren 3">
            <a:extLst>
              <a:ext uri="{FF2B5EF4-FFF2-40B4-BE49-F238E27FC236}">
                <a16:creationId xmlns:a16="http://schemas.microsoft.com/office/drawing/2014/main" id="{47A0574C-25D9-4F3E-B1B8-DC9D7386A1BB}"/>
              </a:ext>
            </a:extLst>
          </p:cNvPr>
          <p:cNvGrpSpPr/>
          <p:nvPr/>
        </p:nvGrpSpPr>
        <p:grpSpPr>
          <a:xfrm>
            <a:off x="9547763" y="283199"/>
            <a:ext cx="2304582" cy="2823870"/>
            <a:chOff x="9547763" y="189480"/>
            <a:chExt cx="2304582" cy="2823870"/>
          </a:xfrm>
        </p:grpSpPr>
        <p:pic>
          <p:nvPicPr>
            <p:cNvPr id="3" name="Grafik 2">
              <a:extLst>
                <a:ext uri="{FF2B5EF4-FFF2-40B4-BE49-F238E27FC236}">
                  <a16:creationId xmlns:a16="http://schemas.microsoft.com/office/drawing/2014/main" id="{8E648D7B-25A2-4CC6-91FD-9697DCF4638D}"/>
                </a:ext>
              </a:extLst>
            </p:cNvPr>
            <p:cNvPicPr>
              <a:picLocks noChangeAspect="1"/>
            </p:cNvPicPr>
            <p:nvPr/>
          </p:nvPicPr>
          <p:blipFill>
            <a:blip r:embed="rId4"/>
            <a:stretch>
              <a:fillRect/>
            </a:stretch>
          </p:blipFill>
          <p:spPr>
            <a:xfrm>
              <a:off x="9589192" y="189480"/>
              <a:ext cx="2221725" cy="2314297"/>
            </a:xfrm>
            <a:prstGeom prst="rect">
              <a:avLst/>
            </a:prstGeom>
          </p:spPr>
        </p:pic>
        <p:sp>
          <p:nvSpPr>
            <p:cNvPr id="15" name="Textfeld 14">
              <a:extLst>
                <a:ext uri="{FF2B5EF4-FFF2-40B4-BE49-F238E27FC236}">
                  <a16:creationId xmlns:a16="http://schemas.microsoft.com/office/drawing/2014/main" id="{93647103-1654-4C1D-BD38-5A5317B92E6C}"/>
                </a:ext>
              </a:extLst>
            </p:cNvPr>
            <p:cNvSpPr txBox="1"/>
            <p:nvPr/>
          </p:nvSpPr>
          <p:spPr>
            <a:xfrm>
              <a:off x="9547763" y="2490130"/>
              <a:ext cx="2304582" cy="523220"/>
            </a:xfrm>
            <a:prstGeom prst="rect">
              <a:avLst/>
            </a:prstGeom>
            <a:noFill/>
          </p:spPr>
          <p:txBody>
            <a:bodyPr wrap="square" rtlCol="0">
              <a:spAutoFit/>
            </a:bodyPr>
            <a:lstStyle/>
            <a:p>
              <a:r>
                <a:rPr lang="de-DE" sz="1400" dirty="0">
                  <a:solidFill>
                    <a:schemeClr val="bg1">
                      <a:lumMod val="50000"/>
                    </a:schemeClr>
                  </a:solidFill>
                  <a:latin typeface="Arial Nova Light" panose="020B0304020202020204" pitchFamily="34" charset="0"/>
                </a:rPr>
                <a:t>Abb. 4: Logo (</a:t>
              </a:r>
              <a:r>
                <a:rPr lang="de-DE" sz="1400" cap="small" dirty="0">
                  <a:solidFill>
                    <a:schemeClr val="bg1">
                      <a:lumMod val="50000"/>
                    </a:schemeClr>
                  </a:solidFill>
                  <a:latin typeface="Arial Nova Light" panose="020B0304020202020204" pitchFamily="34" charset="0"/>
                </a:rPr>
                <a:t>TERRA MADRE </a:t>
              </a:r>
              <a:r>
                <a:rPr lang="de-DE" sz="1400" dirty="0">
                  <a:solidFill>
                    <a:schemeClr val="bg1">
                      <a:lumMod val="50000"/>
                    </a:schemeClr>
                  </a:solidFill>
                  <a:latin typeface="Arial Nova Light" panose="020B0304020202020204" pitchFamily="34" charset="0"/>
                </a:rPr>
                <a:t>2021)</a:t>
              </a:r>
            </a:p>
          </p:txBody>
        </p:sp>
      </p:grpSp>
      <p:sp>
        <p:nvSpPr>
          <p:cNvPr id="2" name="Textfeld 1">
            <a:extLst>
              <a:ext uri="{FF2B5EF4-FFF2-40B4-BE49-F238E27FC236}">
                <a16:creationId xmlns:a16="http://schemas.microsoft.com/office/drawing/2014/main" id="{2DBC6B54-9786-4794-B5DD-42F505F0E4C2}"/>
              </a:ext>
            </a:extLst>
          </p:cNvPr>
          <p:cNvSpPr txBox="1"/>
          <p:nvPr/>
        </p:nvSpPr>
        <p:spPr>
          <a:xfrm>
            <a:off x="5973510" y="2976073"/>
            <a:ext cx="5187297" cy="2862322"/>
          </a:xfrm>
          <a:prstGeom prst="rect">
            <a:avLst/>
          </a:prstGeom>
          <a:noFill/>
        </p:spPr>
        <p:txBody>
          <a:bodyPr wrap="square" rtlCol="0">
            <a:spAutoFit/>
          </a:bodyPr>
          <a:lstStyle/>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Beginn: </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	- Im Jahr 2014</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	- Durch das Projekt "Die schwarze Krabbe von </a:t>
            </a:r>
            <a:r>
              <a:rPr lang="de-DE" sz="2000" i="1" dirty="0" err="1">
                <a:solidFill>
                  <a:srgbClr val="0070C0"/>
                </a:solidFill>
                <a:latin typeface="Arial Nova Light" panose="020B0304020202020204" pitchFamily="34" charset="0"/>
              </a:rPr>
              <a:t>Providencia</a:t>
            </a:r>
            <a:r>
              <a:rPr lang="de-DE" sz="2000" i="1" dirty="0">
                <a:solidFill>
                  <a:srgbClr val="0070C0"/>
                </a:solidFill>
                <a:latin typeface="Arial Nova Light" panose="020B0304020202020204" pitchFamily="34" charset="0"/>
              </a:rPr>
              <a:t>, </a:t>
            </a:r>
            <a:r>
              <a:rPr lang="de-DE" sz="2000" i="1" dirty="0" err="1">
                <a:solidFill>
                  <a:srgbClr val="0070C0"/>
                </a:solidFill>
                <a:latin typeface="Arial Nova Light" panose="020B0304020202020204" pitchFamily="34" charset="0"/>
              </a:rPr>
              <a:t>Presidio</a:t>
            </a:r>
            <a:r>
              <a:rPr lang="de-DE" sz="2000" i="1" dirty="0">
                <a:solidFill>
                  <a:srgbClr val="0070C0"/>
                </a:solidFill>
                <a:latin typeface="Arial Nova Light" panose="020B0304020202020204" pitchFamily="34" charset="0"/>
              </a:rPr>
              <a:t> der </a:t>
            </a:r>
            <a:r>
              <a:rPr lang="de-DE" sz="2000" i="1" dirty="0" err="1">
                <a:solidFill>
                  <a:srgbClr val="0070C0"/>
                </a:solidFill>
                <a:latin typeface="Arial Nova Light" panose="020B0304020202020204" pitchFamily="34" charset="0"/>
              </a:rPr>
              <a:t>Raizal</a:t>
            </a:r>
            <a:r>
              <a:rPr lang="de-DE" sz="2000" i="1" dirty="0">
                <a:solidFill>
                  <a:srgbClr val="0070C0"/>
                </a:solidFill>
                <a:latin typeface="Arial Nova Light" panose="020B0304020202020204" pitchFamily="34" charset="0"/>
              </a:rPr>
              <a:t>-Kultur".</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Unterstützer: </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	- Die ORGANISATION ASOCRAB</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	- IFAD </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	- Die Europäische Union</a:t>
            </a:r>
          </a:p>
        </p:txBody>
      </p:sp>
    </p:spTree>
    <p:extLst>
      <p:ext uri="{BB962C8B-B14F-4D97-AF65-F5344CB8AC3E}">
        <p14:creationId xmlns:p14="http://schemas.microsoft.com/office/powerpoint/2010/main" val="205960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1BE95FAA-7F4E-41FB-9EF0-4155A5F81B3A}"/>
              </a:ext>
            </a:extLst>
          </p:cNvPr>
          <p:cNvSpPr txBox="1"/>
          <p:nvPr/>
        </p:nvSpPr>
        <p:spPr>
          <a:xfrm>
            <a:off x="680621" y="569615"/>
            <a:ext cx="9864340" cy="707886"/>
          </a:xfrm>
          <a:prstGeom prst="rect">
            <a:avLst/>
          </a:prstGeom>
          <a:solidFill>
            <a:schemeClr val="bg1"/>
          </a:solidFill>
          <a:ln w="19050">
            <a:solidFill>
              <a:schemeClr val="bg1">
                <a:lumMod val="50000"/>
              </a:schemeClr>
            </a:solidFill>
          </a:ln>
        </p:spPr>
        <p:txBody>
          <a:bodyPr wrap="square" rtlCol="0">
            <a:spAutoFit/>
          </a:bodyPr>
          <a:lstStyle/>
          <a:p>
            <a:r>
              <a:rPr lang="de-DE" sz="4000" dirty="0">
                <a:latin typeface="Arial Nova Light" panose="020B0304020202020204" pitchFamily="34" charset="0"/>
              </a:rPr>
              <a:t>About </a:t>
            </a:r>
            <a:r>
              <a:rPr lang="de-DE" sz="4000" dirty="0" err="1">
                <a:latin typeface="Arial Nova Light" panose="020B0304020202020204" pitchFamily="34" charset="0"/>
              </a:rPr>
              <a:t>the</a:t>
            </a:r>
            <a:r>
              <a:rPr lang="de-DE" sz="4000" dirty="0">
                <a:latin typeface="Arial Nova Light" panose="020B0304020202020204" pitchFamily="34" charset="0"/>
              </a:rPr>
              <a:t> </a:t>
            </a:r>
            <a:r>
              <a:rPr lang="de-DE" sz="4000" dirty="0" err="1">
                <a:latin typeface="Arial Nova Light" panose="020B0304020202020204" pitchFamily="34" charset="0"/>
              </a:rPr>
              <a:t>exhibitors</a:t>
            </a:r>
            <a:r>
              <a:rPr lang="de-DE" sz="4000" dirty="0">
                <a:latin typeface="Arial Nova Light" panose="020B0304020202020204" pitchFamily="34" charset="0"/>
              </a:rPr>
              <a:t>			</a:t>
            </a:r>
            <a:r>
              <a:rPr lang="de-DE" sz="4000" i="1" dirty="0">
                <a:solidFill>
                  <a:srgbClr val="0070C0"/>
                </a:solidFill>
                <a:latin typeface="Arial Nova Light" panose="020B0304020202020204" pitchFamily="34" charset="0"/>
              </a:rPr>
              <a:t>Die Aussteller</a:t>
            </a:r>
            <a:endParaRPr lang="de-DE" sz="2800" dirty="0">
              <a:latin typeface="Arial Nova Light" panose="020B0304020202020204" pitchFamily="34" charset="0"/>
            </a:endParaRPr>
          </a:p>
        </p:txBody>
      </p:sp>
      <p:sp>
        <p:nvSpPr>
          <p:cNvPr id="14" name="Textfeld 13">
            <a:extLst>
              <a:ext uri="{FF2B5EF4-FFF2-40B4-BE49-F238E27FC236}">
                <a16:creationId xmlns:a16="http://schemas.microsoft.com/office/drawing/2014/main" id="{36B86414-63E4-4AE0-AB09-2FF78AFAEBE7}"/>
              </a:ext>
            </a:extLst>
          </p:cNvPr>
          <p:cNvSpPr txBox="1"/>
          <p:nvPr/>
        </p:nvSpPr>
        <p:spPr>
          <a:xfrm>
            <a:off x="550415" y="1413063"/>
            <a:ext cx="6422953" cy="2923877"/>
          </a:xfrm>
          <a:prstGeom prst="rect">
            <a:avLst/>
          </a:prstGeom>
          <a:noFill/>
        </p:spPr>
        <p:txBody>
          <a:bodyPr wrap="square" rtlCol="0">
            <a:spAutoFit/>
          </a:bodyPr>
          <a:lstStyle/>
          <a:p>
            <a:pPr marL="285750" indent="-285750">
              <a:buSzPct val="100000"/>
              <a:buBlip>
                <a:blip r:embed="rId2">
                  <a:extLst>
                    <a:ext uri="{96DAC541-7B7A-43D3-8B79-37D633B846F1}">
                      <asvg:svgBlip xmlns:asvg="http://schemas.microsoft.com/office/drawing/2016/SVG/main" r:embed="rId3"/>
                    </a:ext>
                  </a:extLst>
                </a:blip>
              </a:buBlip>
            </a:pPr>
            <a:r>
              <a:rPr lang="de-DE" sz="2000" dirty="0">
                <a:latin typeface="Arial Nova Light" panose="020B0304020202020204" pitchFamily="34" charset="0"/>
              </a:rPr>
              <a:t>Goals: </a:t>
            </a:r>
          </a:p>
          <a:p>
            <a:pPr>
              <a:buSzPct val="100000"/>
            </a:pPr>
            <a:r>
              <a:rPr lang="de-DE" sz="2000" dirty="0">
                <a:latin typeface="Arial Nova Light" panose="020B0304020202020204" pitchFamily="34" charset="0"/>
              </a:rPr>
              <a:t>	</a:t>
            </a:r>
            <a:r>
              <a:rPr lang="en-US" sz="2000" dirty="0">
                <a:latin typeface="Arial Nova Light" panose="020B0304020202020204" pitchFamily="34" charset="0"/>
              </a:rPr>
              <a:t>- Conservation of a marine and coastal ecosystem
	- Ensuring the survival of a species
	- Promoting local consumption of black crabs
	- Marketing of meat 
	- Manufacture of processed products
	- Sale of services and local products</a:t>
            </a:r>
            <a:r>
              <a:rPr lang="en-US" sz="3200" dirty="0">
                <a:latin typeface="Arial Nova Light" panose="020B0304020202020204" pitchFamily="34" charset="0"/>
              </a:rPr>
              <a:t>
</a:t>
            </a:r>
            <a:endParaRPr lang="de-DE" sz="3200" dirty="0">
              <a:latin typeface="Arial Nova Light" panose="020B0304020202020204" pitchFamily="34" charset="0"/>
            </a:endParaRPr>
          </a:p>
        </p:txBody>
      </p:sp>
      <p:sp>
        <p:nvSpPr>
          <p:cNvPr id="2" name="Textfeld 1">
            <a:extLst>
              <a:ext uri="{FF2B5EF4-FFF2-40B4-BE49-F238E27FC236}">
                <a16:creationId xmlns:a16="http://schemas.microsoft.com/office/drawing/2014/main" id="{BD057D63-53C5-4D48-9D65-FE4D7BB9BAE9}"/>
              </a:ext>
            </a:extLst>
          </p:cNvPr>
          <p:cNvSpPr txBox="1"/>
          <p:nvPr/>
        </p:nvSpPr>
        <p:spPr>
          <a:xfrm>
            <a:off x="6819544" y="2367185"/>
            <a:ext cx="5127476" cy="3785652"/>
          </a:xfrm>
          <a:prstGeom prst="rect">
            <a:avLst/>
          </a:prstGeom>
          <a:noFill/>
        </p:spPr>
        <p:txBody>
          <a:bodyPr wrap="square" rtlCol="0">
            <a:spAutoFit/>
          </a:bodyPr>
          <a:lstStyle/>
          <a:p>
            <a:r>
              <a:rPr lang="de-DE" sz="2000" i="1" dirty="0">
                <a:solidFill>
                  <a:srgbClr val="0070C0"/>
                </a:solidFill>
                <a:latin typeface="Arial Nova Light" panose="020B0304020202020204" pitchFamily="34" charset="0"/>
              </a:rPr>
              <a:t>Ziele: </a:t>
            </a:r>
          </a:p>
          <a:p>
            <a:r>
              <a:rPr lang="de-DE" sz="2000" i="1" dirty="0">
                <a:solidFill>
                  <a:srgbClr val="0070C0"/>
                </a:solidFill>
                <a:latin typeface="Arial Nova Light" panose="020B0304020202020204" pitchFamily="34" charset="0"/>
              </a:rPr>
              <a:t>	- Erhaltung eines Meeres- und Küstenökosystems</a:t>
            </a:r>
          </a:p>
          <a:p>
            <a:r>
              <a:rPr lang="de-DE" sz="2000" i="1" dirty="0">
                <a:solidFill>
                  <a:srgbClr val="0070C0"/>
                </a:solidFill>
                <a:latin typeface="Arial Nova Light" panose="020B0304020202020204" pitchFamily="34" charset="0"/>
              </a:rPr>
              <a:t>	- Sicherstellung des Überlebens einer Art</a:t>
            </a:r>
          </a:p>
          <a:p>
            <a:r>
              <a:rPr lang="de-DE" sz="2000" i="1" dirty="0">
                <a:solidFill>
                  <a:srgbClr val="0070C0"/>
                </a:solidFill>
                <a:latin typeface="Arial Nova Light" panose="020B0304020202020204" pitchFamily="34" charset="0"/>
              </a:rPr>
              <a:t>	- Förderung des lokalen Verbrauchs von schwarzen Krabben</a:t>
            </a:r>
          </a:p>
          <a:p>
            <a:r>
              <a:rPr lang="de-DE" sz="2000" i="1" dirty="0">
                <a:solidFill>
                  <a:srgbClr val="0070C0"/>
                </a:solidFill>
                <a:latin typeface="Arial Nova Light" panose="020B0304020202020204" pitchFamily="34" charset="0"/>
              </a:rPr>
              <a:t>	- Vermarktung von Fleisch </a:t>
            </a:r>
          </a:p>
          <a:p>
            <a:r>
              <a:rPr lang="de-DE" sz="2000" i="1" dirty="0">
                <a:solidFill>
                  <a:srgbClr val="0070C0"/>
                </a:solidFill>
                <a:latin typeface="Arial Nova Light" panose="020B0304020202020204" pitchFamily="34" charset="0"/>
              </a:rPr>
              <a:t>	- Herstellung von verarbeiteten Produkten</a:t>
            </a:r>
          </a:p>
          <a:p>
            <a:r>
              <a:rPr lang="de-DE" sz="2000" i="1" dirty="0">
                <a:solidFill>
                  <a:srgbClr val="0070C0"/>
                </a:solidFill>
                <a:latin typeface="Arial Nova Light" panose="020B0304020202020204" pitchFamily="34" charset="0"/>
              </a:rPr>
              <a:t>	- Verkauf von Dienstleistungen und lokalen Produkten</a:t>
            </a:r>
          </a:p>
        </p:txBody>
      </p:sp>
    </p:spTree>
    <p:extLst>
      <p:ext uri="{BB962C8B-B14F-4D97-AF65-F5344CB8AC3E}">
        <p14:creationId xmlns:p14="http://schemas.microsoft.com/office/powerpoint/2010/main" val="172759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C74D10EF-4505-4DDA-A49D-59018A87FE46}"/>
              </a:ext>
            </a:extLst>
          </p:cNvPr>
          <p:cNvSpPr txBox="1"/>
          <p:nvPr/>
        </p:nvSpPr>
        <p:spPr>
          <a:xfrm>
            <a:off x="680620" y="569615"/>
            <a:ext cx="9629450" cy="707886"/>
          </a:xfrm>
          <a:prstGeom prst="rect">
            <a:avLst/>
          </a:prstGeom>
          <a:solidFill>
            <a:schemeClr val="bg1"/>
          </a:solidFill>
          <a:ln w="19050">
            <a:solidFill>
              <a:schemeClr val="bg1">
                <a:lumMod val="50000"/>
              </a:schemeClr>
            </a:solidFill>
          </a:ln>
        </p:spPr>
        <p:txBody>
          <a:bodyPr wrap="square" rtlCol="0">
            <a:spAutoFit/>
          </a:bodyPr>
          <a:lstStyle/>
          <a:p>
            <a:r>
              <a:rPr lang="de-DE" sz="4000" dirty="0" err="1">
                <a:latin typeface="Arial Nova Light" panose="020B0304020202020204" pitchFamily="34" charset="0"/>
              </a:rPr>
              <a:t>Catching</a:t>
            </a:r>
            <a:r>
              <a:rPr lang="de-DE" sz="4000" dirty="0">
                <a:latin typeface="Arial Nova Light" panose="020B0304020202020204" pitchFamily="34" charset="0"/>
              </a:rPr>
              <a:t> </a:t>
            </a:r>
            <a:r>
              <a:rPr lang="de-DE" sz="4000" dirty="0" err="1">
                <a:latin typeface="Arial Nova Light" panose="020B0304020202020204" pitchFamily="34" charset="0"/>
              </a:rPr>
              <a:t>the</a:t>
            </a:r>
            <a:r>
              <a:rPr lang="de-DE" sz="4000" dirty="0">
                <a:latin typeface="Arial Nova Light" panose="020B0304020202020204" pitchFamily="34" charset="0"/>
              </a:rPr>
              <a:t> </a:t>
            </a:r>
            <a:r>
              <a:rPr lang="de-DE" sz="4000" dirty="0" err="1">
                <a:latin typeface="Arial Nova Light" panose="020B0304020202020204" pitchFamily="34" charset="0"/>
              </a:rPr>
              <a:t>Crab</a:t>
            </a:r>
            <a:r>
              <a:rPr lang="de-DE" sz="4000" dirty="0">
                <a:latin typeface="Arial Nova Light" panose="020B0304020202020204" pitchFamily="34" charset="0"/>
              </a:rPr>
              <a:t>			</a:t>
            </a:r>
            <a:r>
              <a:rPr lang="de-DE" sz="4000" i="1" dirty="0">
                <a:solidFill>
                  <a:srgbClr val="0070C0"/>
                </a:solidFill>
                <a:latin typeface="Arial Nova Light" panose="020B0304020202020204" pitchFamily="34" charset="0"/>
              </a:rPr>
              <a:t>KRABBENFANGEN</a:t>
            </a:r>
            <a:endParaRPr lang="de-DE" sz="2800" dirty="0">
              <a:latin typeface="Arial Nova Light" panose="020B0304020202020204" pitchFamily="34" charset="0"/>
            </a:endParaRPr>
          </a:p>
        </p:txBody>
      </p:sp>
      <p:sp>
        <p:nvSpPr>
          <p:cNvPr id="15" name="Textfeld 14">
            <a:extLst>
              <a:ext uri="{FF2B5EF4-FFF2-40B4-BE49-F238E27FC236}">
                <a16:creationId xmlns:a16="http://schemas.microsoft.com/office/drawing/2014/main" id="{A49C4B89-5CDC-4D63-8FA4-94CA817FE594}"/>
              </a:ext>
            </a:extLst>
          </p:cNvPr>
          <p:cNvSpPr txBox="1"/>
          <p:nvPr/>
        </p:nvSpPr>
        <p:spPr>
          <a:xfrm>
            <a:off x="799127" y="2105561"/>
            <a:ext cx="5214153" cy="1323439"/>
          </a:xfrm>
          <a:prstGeom prst="rect">
            <a:avLst/>
          </a:prstGeom>
          <a:noFill/>
        </p:spPr>
        <p:txBody>
          <a:bodyPr wrap="square" rtlCol="0">
            <a:spAutoFit/>
          </a:bodyPr>
          <a:lstStyle/>
          <a:p>
            <a:pPr marL="285750" indent="-285750">
              <a:buSzPct val="100000"/>
              <a:buBlip>
                <a:blip r:embed="rId2">
                  <a:extLst>
                    <a:ext uri="{96DAC541-7B7A-43D3-8B79-37D633B846F1}">
                      <asvg:svgBlip xmlns:asvg="http://schemas.microsoft.com/office/drawing/2016/SVG/main" r:embed="rId3"/>
                    </a:ext>
                  </a:extLst>
                </a:blip>
              </a:buBlip>
            </a:pPr>
            <a:r>
              <a:rPr lang="en-US" sz="2000" dirty="0">
                <a:latin typeface="Arial Nova Light" panose="020B0304020202020204" pitchFamily="34" charset="0"/>
              </a:rPr>
              <a:t>Everyone helps
It is caught at night
The crabs are stored in a high container
The next day the crab is processed</a:t>
            </a:r>
            <a:endParaRPr lang="de-DE" sz="2000" dirty="0">
              <a:latin typeface="Arial Nova Light" panose="020B0304020202020204" pitchFamily="34" charset="0"/>
            </a:endParaRPr>
          </a:p>
        </p:txBody>
      </p:sp>
      <p:sp>
        <p:nvSpPr>
          <p:cNvPr id="2" name="Textfeld 1">
            <a:extLst>
              <a:ext uri="{FF2B5EF4-FFF2-40B4-BE49-F238E27FC236}">
                <a16:creationId xmlns:a16="http://schemas.microsoft.com/office/drawing/2014/main" id="{B34AF226-4199-4786-B47B-690D33017463}"/>
              </a:ext>
            </a:extLst>
          </p:cNvPr>
          <p:cNvSpPr txBox="1"/>
          <p:nvPr/>
        </p:nvSpPr>
        <p:spPr>
          <a:xfrm>
            <a:off x="6862193" y="3011648"/>
            <a:ext cx="4219663" cy="1938992"/>
          </a:xfrm>
          <a:prstGeom prst="rect">
            <a:avLst/>
          </a:prstGeom>
          <a:noFill/>
        </p:spPr>
        <p:txBody>
          <a:bodyPr wrap="square" rtlCol="0">
            <a:spAutoFit/>
          </a:bodyPr>
          <a:lstStyle/>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Jeder hilft mit</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Es wird nachts gefangen</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Die Krabben werden in einem hohen Behälter gelagert</a:t>
            </a:r>
          </a:p>
          <a:p>
            <a:pPr marL="342900" indent="-342900">
              <a:buFont typeface="Arial" panose="020B0604020202020204" pitchFamily="34" charset="0"/>
              <a:buChar char="•"/>
            </a:pPr>
            <a:r>
              <a:rPr lang="de-DE" sz="2000" i="1" dirty="0">
                <a:solidFill>
                  <a:srgbClr val="0070C0"/>
                </a:solidFill>
                <a:latin typeface="Arial Nova Light" panose="020B0304020202020204" pitchFamily="34" charset="0"/>
              </a:rPr>
              <a:t>Am nächsten Tag wird die Krabbe verarbeitet</a:t>
            </a:r>
          </a:p>
        </p:txBody>
      </p:sp>
    </p:spTree>
    <p:extLst>
      <p:ext uri="{BB962C8B-B14F-4D97-AF65-F5344CB8AC3E}">
        <p14:creationId xmlns:p14="http://schemas.microsoft.com/office/powerpoint/2010/main" val="359110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2">
            <a:extLst>
              <a:ext uri="{FF2B5EF4-FFF2-40B4-BE49-F238E27FC236}">
                <a16:creationId xmlns:a16="http://schemas.microsoft.com/office/drawing/2014/main" id="{1C0E97C0-88FF-4BBD-8CC0-564316D9331F}"/>
              </a:ext>
            </a:extLst>
          </p:cNvPr>
          <p:cNvGraphicFramePr>
            <a:graphicFrameLocks noGrp="1"/>
          </p:cNvGraphicFramePr>
          <p:nvPr>
            <p:extLst>
              <p:ext uri="{D42A27DB-BD31-4B8C-83A1-F6EECF244321}">
                <p14:modId xmlns:p14="http://schemas.microsoft.com/office/powerpoint/2010/main" val="235228491"/>
              </p:ext>
            </p:extLst>
          </p:nvPr>
        </p:nvGraphicFramePr>
        <p:xfrm>
          <a:off x="680621" y="1676611"/>
          <a:ext cx="10922494" cy="579120"/>
        </p:xfrm>
        <a:graphic>
          <a:graphicData uri="http://schemas.openxmlformats.org/drawingml/2006/table">
            <a:tbl>
              <a:tblPr firstRow="1" bandRow="1">
                <a:tableStyleId>{5940675A-B579-460E-94D1-54222C63F5DA}</a:tableStyleId>
              </a:tblPr>
              <a:tblGrid>
                <a:gridCol w="10922494">
                  <a:extLst>
                    <a:ext uri="{9D8B030D-6E8A-4147-A177-3AD203B41FA5}">
                      <a16:colId xmlns:a16="http://schemas.microsoft.com/office/drawing/2014/main" val="1989538951"/>
                    </a:ext>
                  </a:extLst>
                </a:gridCol>
              </a:tblGrid>
              <a:tr h="443883">
                <a:tc>
                  <a:txBody>
                    <a:bodyPr/>
                    <a:lstStyle/>
                    <a:p>
                      <a:r>
                        <a:rPr lang="de-DE" sz="1600" b="0" i="0" kern="1200" cap="small" baseline="0" dirty="0">
                          <a:solidFill>
                            <a:schemeClr val="tx1"/>
                          </a:solidFill>
                          <a:effectLst/>
                          <a:latin typeface="Arial Nova Light" panose="020B0304020202020204" pitchFamily="34" charset="0"/>
                          <a:ea typeface="+mn-ea"/>
                          <a:cs typeface="+mn-cs"/>
                        </a:rPr>
                        <a:t>TERRA MADRE </a:t>
                      </a:r>
                      <a:r>
                        <a:rPr lang="de-DE" sz="1600" b="0" i="0" kern="1200" cap="none" baseline="0" dirty="0">
                          <a:solidFill>
                            <a:schemeClr val="tx1"/>
                          </a:solidFill>
                          <a:effectLst/>
                          <a:latin typeface="Arial Nova Light" panose="020B0304020202020204" pitchFamily="34" charset="0"/>
                          <a:ea typeface="+mn-ea"/>
                          <a:cs typeface="+mn-cs"/>
                        </a:rPr>
                        <a:t>(2021): </a:t>
                      </a:r>
                      <a:r>
                        <a:rPr lang="de-DE" sz="1600" u="none" cap="none" dirty="0">
                          <a:latin typeface="Arial Nova Light" panose="020B0304020202020204" pitchFamily="34" charset="0"/>
                        </a:rPr>
                        <a:t>PROVIDENCIA BLACK CRAB</a:t>
                      </a:r>
                      <a:r>
                        <a:rPr lang="de-DE" sz="1600" u="none" dirty="0">
                          <a:latin typeface="Arial Nova Light" panose="020B0304020202020204" pitchFamily="34" charset="0"/>
                        </a:rPr>
                        <a:t>. </a:t>
                      </a:r>
                      <a:r>
                        <a:rPr lang="de-DE" sz="1600" dirty="0">
                          <a:latin typeface="Arial Nova Light" panose="020B0304020202020204" pitchFamily="34" charset="0"/>
                          <a:hlinkClick r:id="rId2"/>
                        </a:rPr>
                        <a:t>https://terramadresalonedelgusto.com/scheda_espositore/granchio-nero-di-providencia/</a:t>
                      </a:r>
                      <a:r>
                        <a:rPr lang="de-DE" sz="1600" dirty="0">
                          <a:latin typeface="Arial Nova Light" panose="020B0304020202020204" pitchFamily="34" charset="0"/>
                        </a:rPr>
                        <a:t>, Stand: 13.02.2021, 17:39 Uhr. </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5587624"/>
                  </a:ext>
                </a:extLst>
              </a:tr>
            </a:tbl>
          </a:graphicData>
        </a:graphic>
      </p:graphicFrame>
      <p:sp>
        <p:nvSpPr>
          <p:cNvPr id="13" name="Textfeld 12">
            <a:extLst>
              <a:ext uri="{FF2B5EF4-FFF2-40B4-BE49-F238E27FC236}">
                <a16:creationId xmlns:a16="http://schemas.microsoft.com/office/drawing/2014/main" id="{2248DD1C-0DA0-489F-9085-A4355571287E}"/>
              </a:ext>
            </a:extLst>
          </p:cNvPr>
          <p:cNvSpPr txBox="1"/>
          <p:nvPr/>
        </p:nvSpPr>
        <p:spPr>
          <a:xfrm>
            <a:off x="680621" y="569615"/>
            <a:ext cx="4441963" cy="707886"/>
          </a:xfrm>
          <a:prstGeom prst="rect">
            <a:avLst/>
          </a:prstGeom>
          <a:solidFill>
            <a:schemeClr val="bg1"/>
          </a:solidFill>
          <a:ln w="19050">
            <a:solidFill>
              <a:schemeClr val="bg1">
                <a:lumMod val="50000"/>
              </a:schemeClr>
            </a:solidFill>
          </a:ln>
        </p:spPr>
        <p:txBody>
          <a:bodyPr wrap="square" rtlCol="0">
            <a:spAutoFit/>
          </a:bodyPr>
          <a:lstStyle/>
          <a:p>
            <a:r>
              <a:rPr lang="de-DE" sz="4000" dirty="0" err="1">
                <a:latin typeface="Arial Nova Light" panose="020B0304020202020204" pitchFamily="34" charset="0"/>
              </a:rPr>
              <a:t>Bibliography</a:t>
            </a:r>
            <a:endParaRPr lang="de-DE" sz="2800" dirty="0">
              <a:latin typeface="Arial Nova Light" panose="020B0304020202020204" pitchFamily="34" charset="0"/>
            </a:endParaRPr>
          </a:p>
        </p:txBody>
      </p:sp>
      <p:graphicFrame>
        <p:nvGraphicFramePr>
          <p:cNvPr id="14" name="Tabelle 3">
            <a:extLst>
              <a:ext uri="{FF2B5EF4-FFF2-40B4-BE49-F238E27FC236}">
                <a16:creationId xmlns:a16="http://schemas.microsoft.com/office/drawing/2014/main" id="{194BDC7A-AB3A-4A19-8455-1950B670D2B2}"/>
              </a:ext>
            </a:extLst>
          </p:cNvPr>
          <p:cNvGraphicFramePr>
            <a:graphicFrameLocks noGrp="1"/>
          </p:cNvGraphicFramePr>
          <p:nvPr>
            <p:extLst>
              <p:ext uri="{D42A27DB-BD31-4B8C-83A1-F6EECF244321}">
                <p14:modId xmlns:p14="http://schemas.microsoft.com/office/powerpoint/2010/main" val="1884735888"/>
              </p:ext>
            </p:extLst>
          </p:nvPr>
        </p:nvGraphicFramePr>
        <p:xfrm>
          <a:off x="680621" y="3531767"/>
          <a:ext cx="10141259" cy="1828800"/>
        </p:xfrm>
        <a:graphic>
          <a:graphicData uri="http://schemas.openxmlformats.org/drawingml/2006/table">
            <a:tbl>
              <a:tblPr firstRow="1" bandRow="1">
                <a:tableStyleId>{2D5ABB26-0587-4C30-8999-92F81FD0307C}</a:tableStyleId>
              </a:tblPr>
              <a:tblGrid>
                <a:gridCol w="10141259">
                  <a:extLst>
                    <a:ext uri="{9D8B030D-6E8A-4147-A177-3AD203B41FA5}">
                      <a16:colId xmlns:a16="http://schemas.microsoft.com/office/drawing/2014/main" val="2237173206"/>
                    </a:ext>
                  </a:extLst>
                </a:gridCol>
              </a:tblGrid>
              <a:tr h="326299">
                <a:tc>
                  <a:txBody>
                    <a:bodyPr/>
                    <a:lstStyle/>
                    <a:p>
                      <a:r>
                        <a:rPr lang="de-DE" sz="1800" dirty="0">
                          <a:latin typeface="Arial Nova Light" panose="020B0304020202020204" pitchFamily="34" charset="0"/>
                        </a:rPr>
                        <a:t>Abb. 1: Black grab………………………………………………......……………………………………….1</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008747"/>
                  </a:ext>
                </a:extLst>
              </a:tr>
              <a:tr h="330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Arial Nova Light" panose="020B0304020202020204" pitchFamily="34" charset="0"/>
                        </a:rPr>
                        <a:t>Abb. 2: Shield……………………………………………………......……………………………………….2</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4094613"/>
                  </a:ext>
                </a:extLst>
              </a:tr>
              <a:tr h="330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Arial Nova Light" panose="020B0304020202020204" pitchFamily="34" charset="0"/>
                        </a:rPr>
                        <a:t>Abb. 3: Black grab 2……………………………………………......……………………………………….3</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177020"/>
                  </a:ext>
                </a:extLst>
              </a:tr>
              <a:tr h="330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latin typeface="Arial Nova Light" panose="020B0304020202020204" pitchFamily="34" charset="0"/>
                        </a:rPr>
                        <a:t>Abb. 4: Logo.……………………………………………………......……………………………………….4</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4088096"/>
                  </a:ext>
                </a:extLst>
              </a:tr>
              <a:tr h="330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latin typeface="Arial Nova Light" panose="020B0304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7728249"/>
                  </a:ext>
                </a:extLst>
              </a:tr>
            </a:tbl>
          </a:graphicData>
        </a:graphic>
      </p:graphicFrame>
      <p:sp>
        <p:nvSpPr>
          <p:cNvPr id="15" name="Textfeld 14">
            <a:extLst>
              <a:ext uri="{FF2B5EF4-FFF2-40B4-BE49-F238E27FC236}">
                <a16:creationId xmlns:a16="http://schemas.microsoft.com/office/drawing/2014/main" id="{CC3B037A-672C-4931-BD5F-907398F6F2A5}"/>
              </a:ext>
            </a:extLst>
          </p:cNvPr>
          <p:cNvSpPr txBox="1"/>
          <p:nvPr/>
        </p:nvSpPr>
        <p:spPr>
          <a:xfrm>
            <a:off x="680621" y="2641920"/>
            <a:ext cx="5214152" cy="707886"/>
          </a:xfrm>
          <a:prstGeom prst="rect">
            <a:avLst/>
          </a:prstGeom>
          <a:solidFill>
            <a:schemeClr val="bg1"/>
          </a:solidFill>
          <a:ln w="19050">
            <a:solidFill>
              <a:schemeClr val="bg1">
                <a:lumMod val="50000"/>
              </a:schemeClr>
            </a:solidFill>
          </a:ln>
        </p:spPr>
        <p:txBody>
          <a:bodyPr wrap="square" rtlCol="0">
            <a:spAutoFit/>
          </a:bodyPr>
          <a:lstStyle/>
          <a:p>
            <a:r>
              <a:rPr lang="de-DE" sz="4000" dirty="0">
                <a:latin typeface="Arial Nova Light" panose="020B0304020202020204" pitchFamily="34" charset="0"/>
              </a:rPr>
              <a:t>Table </a:t>
            </a:r>
            <a:r>
              <a:rPr lang="de-DE" sz="4000" dirty="0" err="1">
                <a:latin typeface="Arial Nova Light" panose="020B0304020202020204" pitchFamily="34" charset="0"/>
              </a:rPr>
              <a:t>of</a:t>
            </a:r>
            <a:r>
              <a:rPr lang="de-DE" sz="4000" dirty="0">
                <a:latin typeface="Arial Nova Light" panose="020B0304020202020204" pitchFamily="34" charset="0"/>
              </a:rPr>
              <a:t> </a:t>
            </a:r>
            <a:r>
              <a:rPr lang="de-DE" sz="4000" dirty="0" err="1">
                <a:latin typeface="Arial Nova Light" panose="020B0304020202020204" pitchFamily="34" charset="0"/>
              </a:rPr>
              <a:t>figures</a:t>
            </a:r>
            <a:endParaRPr lang="de-DE" sz="2800" dirty="0">
              <a:latin typeface="Arial Nova Light" panose="020B0304020202020204" pitchFamily="34" charset="0"/>
            </a:endParaRPr>
          </a:p>
        </p:txBody>
      </p:sp>
    </p:spTree>
    <p:extLst>
      <p:ext uri="{BB962C8B-B14F-4D97-AF65-F5344CB8AC3E}">
        <p14:creationId xmlns:p14="http://schemas.microsoft.com/office/powerpoint/2010/main" val="94979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ClipArt enthält.&#10;&#10;Automatisch generierte Beschreibung">
            <a:extLst>
              <a:ext uri="{FF2B5EF4-FFF2-40B4-BE49-F238E27FC236}">
                <a16:creationId xmlns:a16="http://schemas.microsoft.com/office/drawing/2014/main" id="{9745959E-7263-4FA1-9D06-395FD1A30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12" y="6234317"/>
            <a:ext cx="1227411" cy="429442"/>
          </a:xfrm>
          <a:prstGeom prst="rect">
            <a:avLst/>
          </a:prstGeom>
        </p:spPr>
      </p:pic>
      <p:pic>
        <p:nvPicPr>
          <p:cNvPr id="7" name="Grafik 6">
            <a:extLst>
              <a:ext uri="{FF2B5EF4-FFF2-40B4-BE49-F238E27FC236}">
                <a16:creationId xmlns:a16="http://schemas.microsoft.com/office/drawing/2014/main" id="{08F6B2BC-AA0A-421C-AF20-68C1DB4FD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22" y="1050619"/>
            <a:ext cx="8772155" cy="1315076"/>
          </a:xfrm>
          <a:prstGeom prst="rect">
            <a:avLst/>
          </a:prstGeom>
        </p:spPr>
      </p:pic>
      <p:sp>
        <p:nvSpPr>
          <p:cNvPr id="9" name="Textfeld 8">
            <a:extLst>
              <a:ext uri="{FF2B5EF4-FFF2-40B4-BE49-F238E27FC236}">
                <a16:creationId xmlns:a16="http://schemas.microsoft.com/office/drawing/2014/main" id="{6D0A0C1D-5FCE-4159-8948-DCBEB53B7E06}"/>
              </a:ext>
            </a:extLst>
          </p:cNvPr>
          <p:cNvSpPr txBox="1"/>
          <p:nvPr/>
        </p:nvSpPr>
        <p:spPr>
          <a:xfrm>
            <a:off x="1151389" y="2875702"/>
            <a:ext cx="9930468" cy="2385268"/>
          </a:xfrm>
          <a:prstGeom prst="rect">
            <a:avLst/>
          </a:prstGeom>
          <a:noFill/>
        </p:spPr>
        <p:txBody>
          <a:bodyPr wrap="square">
            <a:spAutoFit/>
          </a:bodyPr>
          <a:lstStyle/>
          <a:p>
            <a:pPr>
              <a:spcAft>
                <a:spcPts val="600"/>
              </a:spcAft>
            </a:pPr>
            <a:r>
              <a:rPr lang="ro-RO" sz="1800" dirty="0">
                <a:effectLst/>
                <a:latin typeface="Calibri" panose="020F0502020204030204" pitchFamily="34" charset="0"/>
                <a:ea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oder</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Times New Roman" panose="02020603050405020304" pitchFamily="18" charset="0"/>
              </a:rPr>
              <a:t> </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 </a:t>
            </a: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8631308"/>
      </p:ext>
    </p:extLst>
  </p:cSld>
  <p:clrMapOvr>
    <a:masterClrMapping/>
  </p:clrMapOvr>
</p:sld>
</file>

<file path=ppt/theme/theme1.xml><?xml version="1.0" encoding="utf-8"?>
<a:theme xmlns:a="http://schemas.openxmlformats.org/drawingml/2006/main" name="Tropfen">
  <a:themeElements>
    <a:clrScheme name="Tropfen">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Tropfen">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opfen">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3A64CEC9578E94EA429C29B9733F9C3" ma:contentTypeVersion="2" ma:contentTypeDescription="Ein neues Dokument erstellen." ma:contentTypeScope="" ma:versionID="bc17d32720411de8418ef738ef90e38d">
  <xsd:schema xmlns:xsd="http://www.w3.org/2001/XMLSchema" xmlns:xs="http://www.w3.org/2001/XMLSchema" xmlns:p="http://schemas.microsoft.com/office/2006/metadata/properties" xmlns:ns2="83771172-e2d8-4558-8da3-c61a1d5bc301" targetNamespace="http://schemas.microsoft.com/office/2006/metadata/properties" ma:root="true" ma:fieldsID="8b86c7b900c7082b391cfa0e6d4bd23f" ns2:_="">
    <xsd:import namespace="83771172-e2d8-4558-8da3-c61a1d5bc3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71172-e2d8-4558-8da3-c61a1d5bc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9BB199-E133-4E6B-BEF8-763357FDD6CA}">
  <ds:schemaRefs>
    <ds:schemaRef ds:uri="http://schemas.microsoft.com/sharepoint/v3/contenttype/forms"/>
  </ds:schemaRefs>
</ds:datastoreItem>
</file>

<file path=customXml/itemProps2.xml><?xml version="1.0" encoding="utf-8"?>
<ds:datastoreItem xmlns:ds="http://schemas.openxmlformats.org/officeDocument/2006/customXml" ds:itemID="{755A716A-EEB4-4E25-9857-8E0E73C5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71172-e2d8-4558-8da3-c61a1d5bc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AD09F4-B452-49D6-AE00-45C34B760AA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TM04033925[[fn=Tropfen]]</Template>
  <TotalTime>0</TotalTime>
  <Words>527</Words>
  <Application>Microsoft Office PowerPoint</Application>
  <PresentationFormat>Breitbild</PresentationFormat>
  <Paragraphs>55</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Arial Nova Light</vt:lpstr>
      <vt:lpstr>Calibri</vt:lpstr>
      <vt:lpstr>Tw Cen MT</vt:lpstr>
      <vt:lpstr>Tropfen</vt:lpstr>
      <vt:lpstr>Slow Food</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Natalie Meinlschmidt [Schüler/-in Klara-Oppenheimer-Schule]</dc:creator>
  <cp:lastModifiedBy>Wallner Renate</cp:lastModifiedBy>
  <cp:revision>19</cp:revision>
  <dcterms:created xsi:type="dcterms:W3CDTF">2021-02-22T21:22:17Z</dcterms:created>
  <dcterms:modified xsi:type="dcterms:W3CDTF">2021-10-19T14:27:23Z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0x01010053A64CEC9578E94EA429C29B9733F9C3</vt:lpwstr>
  </property>
</Properties>
</file>