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17"/>
  </p:notesMasterIdLst>
  <p:sldIdLst>
    <p:sldId id="270" r:id="rId5"/>
    <p:sldId id="256" r:id="rId6"/>
    <p:sldId id="266" r:id="rId7"/>
    <p:sldId id="257" r:id="rId8"/>
    <p:sldId id="267" r:id="rId9"/>
    <p:sldId id="259" r:id="rId10"/>
    <p:sldId id="258" r:id="rId11"/>
    <p:sldId id="262" r:id="rId12"/>
    <p:sldId id="264" r:id="rId13"/>
    <p:sldId id="260" r:id="rId14"/>
    <p:sldId id="265" r:id="rId15"/>
    <p:sldId id="271"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60CA0-1CE3-4686-BFEF-E9CEB66757D9}" v="1" dt="2021-10-07T13:48:03.07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p:restoredTop sz="94621"/>
  </p:normalViewPr>
  <p:slideViewPr>
    <p:cSldViewPr snapToGrid="0" snapToObjects="1">
      <p:cViewPr varScale="1">
        <p:scale>
          <a:sx n="108" d="100"/>
          <a:sy n="108"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ner Renate" userId="cced235d-232f-40a0-a479-f3783e4331fd" providerId="ADAL" clId="{9FC31F77-CAA7-4B6E-B096-19E6ADB2A85C}"/>
    <pc:docChg chg="custSel addSld modSld">
      <pc:chgData name="Wallner Renate" userId="cced235d-232f-40a0-a479-f3783e4331fd" providerId="ADAL" clId="{9FC31F77-CAA7-4B6E-B096-19E6ADB2A85C}" dt="2021-10-02T17:38:43.967" v="1" actId="27636"/>
      <pc:docMkLst>
        <pc:docMk/>
      </pc:docMkLst>
      <pc:sldChg chg="modSp mod">
        <pc:chgData name="Wallner Renate" userId="cced235d-232f-40a0-a479-f3783e4331fd" providerId="ADAL" clId="{9FC31F77-CAA7-4B6E-B096-19E6ADB2A85C}" dt="2021-10-02T17:38:43.967" v="1" actId="27636"/>
        <pc:sldMkLst>
          <pc:docMk/>
          <pc:sldMk cId="3347174303" sldId="262"/>
        </pc:sldMkLst>
        <pc:spChg chg="mod">
          <ac:chgData name="Wallner Renate" userId="cced235d-232f-40a0-a479-f3783e4331fd" providerId="ADAL" clId="{9FC31F77-CAA7-4B6E-B096-19E6ADB2A85C}" dt="2021-10-02T17:38:43.967" v="1" actId="27636"/>
          <ac:spMkLst>
            <pc:docMk/>
            <pc:sldMk cId="3347174303" sldId="262"/>
            <ac:spMk id="3" creationId="{D54EFA08-E2FC-5844-8A16-2FF22C67B99E}"/>
          </ac:spMkLst>
        </pc:spChg>
      </pc:sldChg>
      <pc:sldChg chg="add">
        <pc:chgData name="Wallner Renate" userId="cced235d-232f-40a0-a479-f3783e4331fd" providerId="ADAL" clId="{9FC31F77-CAA7-4B6E-B096-19E6ADB2A85C}" dt="2021-10-02T17:38:43.909" v="0"/>
        <pc:sldMkLst>
          <pc:docMk/>
          <pc:sldMk cId="3342119209" sldId="270"/>
        </pc:sldMkLst>
      </pc:sldChg>
    </pc:docChg>
  </pc:docChgLst>
  <pc:docChgLst>
    <pc:chgData name="Wallner Renate" userId="cced235d-232f-40a0-a479-f3783e4331fd" providerId="ADAL" clId="{ABE60CA0-1CE3-4686-BFEF-E9CEB66757D9}"/>
    <pc:docChg chg="addSld modSld">
      <pc:chgData name="Wallner Renate" userId="cced235d-232f-40a0-a479-f3783e4331fd" providerId="ADAL" clId="{ABE60CA0-1CE3-4686-BFEF-E9CEB66757D9}" dt="2021-10-07T13:48:03.070" v="0"/>
      <pc:docMkLst>
        <pc:docMk/>
      </pc:docMkLst>
      <pc:sldChg chg="add">
        <pc:chgData name="Wallner Renate" userId="cced235d-232f-40a0-a479-f3783e4331fd" providerId="ADAL" clId="{ABE60CA0-1CE3-4686-BFEF-E9CEB66757D9}" dt="2021-10-07T13:48:03.070" v="0"/>
        <pc:sldMkLst>
          <pc:docMk/>
          <pc:sldMk cId="2128631308"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7DB88-023D-FD4F-9A2F-0E89E55069C5}" type="datetimeFigureOut">
              <a:rPr lang="de-DE" smtClean="0"/>
              <a:t>07.10.2021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276D9-2079-1146-903C-9239D1E481EC}" type="slidenum">
              <a:rPr lang="de-DE" smtClean="0"/>
              <a:t>‹Nr.›</a:t>
            </a:fld>
            <a:endParaRPr lang="de-DE"/>
          </a:p>
        </p:txBody>
      </p:sp>
    </p:spTree>
    <p:extLst>
      <p:ext uri="{BB962C8B-B14F-4D97-AF65-F5344CB8AC3E}">
        <p14:creationId xmlns:p14="http://schemas.microsoft.com/office/powerpoint/2010/main" val="3494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8C3EAFB1-0A5D-374B-90E9-01C1D1E59F75}" type="datetime1">
              <a:rPr lang="de-DE" smtClean="0"/>
              <a:t>07.10.2021</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r>
              <a:rPr lang="en-US"/>
              <a:t>Creative Commons License</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‹Nr.›</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03149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80EA2233-BA03-594E-B7A4-E8B0C6335E8B}" type="datetime1">
              <a:rPr lang="de-DE" smtClean="0"/>
              <a:t>07.10.2021</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r>
              <a:rPr lang="en-US"/>
              <a:t>Creative Commons License</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47288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47176C4A-3CD4-F846-81B8-AFBFE339C96F}" type="datetime1">
              <a:rPr lang="de-DE" smtClean="0"/>
              <a:t>07.10.2021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Creative Commons License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‹Nr.›</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5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78E8A62E-7DCA-D04A-8BD3-8D4DA2340C79}" type="datetime1">
              <a:rPr lang="de-DE" smtClean="0"/>
              <a:t>07.10.2021</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r>
              <a:rPr lang="en-US"/>
              <a:t>Creative Commons License</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10709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r>
              <a:rPr lang="en-US"/>
              <a:t>Creative Commons License</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A98A7FE3-E18F-7444-9D85-59128AE6E55F}" type="datetime1">
              <a:rPr lang="de-DE" smtClean="0"/>
              <a:t>07.10.2021</a:t>
            </a:fld>
            <a:endParaRPr lang="en-US" dirty="0"/>
          </a:p>
        </p:txBody>
      </p:sp>
    </p:spTree>
    <p:extLst>
      <p:ext uri="{BB962C8B-B14F-4D97-AF65-F5344CB8AC3E}">
        <p14:creationId xmlns:p14="http://schemas.microsoft.com/office/powerpoint/2010/main" val="255126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146BC03F-A26B-D54E-B276-9FC64D0A549C}" type="datetime1">
              <a:rPr lang="de-DE" smtClean="0"/>
              <a:t>07.10.2021</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r>
              <a:rPr lang="en-US"/>
              <a:t>Creative Commons License</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75777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DD52E6C6-6F9F-ED4E-BDE5-933A87442A6D}" type="datetime1">
              <a:rPr lang="de-DE" smtClean="0"/>
              <a:t>07.10.2021</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r>
              <a:rPr lang="en-US"/>
              <a:t>Creative Commons License</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3967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9456D5A1-3C6D-F341-9D00-00EF61B63E11}" type="datetime1">
              <a:rPr lang="de-DE" smtClean="0"/>
              <a:t>07.10.2021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r>
              <a:rPr lang="en-US"/>
              <a:t>Creative Commons License</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5340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8C899B27-2CF4-0344-9F1B-2810207C9B9E}" type="datetime1">
              <a:rPr lang="de-DE" smtClean="0"/>
              <a:t>07.10.2021</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r>
              <a:rPr lang="en-US"/>
              <a:t>Creative Commons License</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96568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A11C9980-6B8F-6244-8DC0-DE4C628E27D8}" type="datetime1">
              <a:rPr lang="de-DE" smtClean="0"/>
              <a:t>07.10.2021</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r>
              <a:rPr lang="en-US"/>
              <a:t>Creative Commons License</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33091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E340DE20-E855-4540-A014-43971B73E0E4}" type="datetime1">
              <a:rPr lang="de-DE" smtClean="0"/>
              <a:t>07.10.2021</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r>
              <a:rPr lang="en-US"/>
              <a:t>Creative Commons License</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68313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8CD3B697-38DE-AE4A-9133-85A0BFDA1492}" type="datetime1">
              <a:rPr lang="de-DE" smtClean="0"/>
              <a:t>07.10.2021</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r>
              <a:rPr lang="en-US"/>
              <a:t>Creative Commons License</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‹Nr.›</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3920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63465-FDFD-4ED8-BDE2-C4C2FF43572F}"/>
              </a:ext>
            </a:extLst>
          </p:cNvPr>
          <p:cNvSpPr>
            <a:spLocks noGrp="1"/>
          </p:cNvSpPr>
          <p:nvPr>
            <p:ph type="ctrTitle"/>
          </p:nvPr>
        </p:nvSpPr>
        <p:spPr/>
        <p:txBody>
          <a:bodyPr/>
          <a:lstStyle/>
          <a:p>
            <a:r>
              <a:rPr lang="de-DE" dirty="0"/>
              <a:t>Slow Food</a:t>
            </a:r>
          </a:p>
        </p:txBody>
      </p:sp>
      <p:sp>
        <p:nvSpPr>
          <p:cNvPr id="3" name="Untertitel 2">
            <a:extLst>
              <a:ext uri="{FF2B5EF4-FFF2-40B4-BE49-F238E27FC236}">
                <a16:creationId xmlns:a16="http://schemas.microsoft.com/office/drawing/2014/main" id="{B9ACA795-D1CD-437C-AC81-B4CFC64FED40}"/>
              </a:ext>
            </a:extLst>
          </p:cNvPr>
          <p:cNvSpPr>
            <a:spLocks noGrp="1"/>
          </p:cNvSpPr>
          <p:nvPr>
            <p:ph type="subTitle" idx="1"/>
          </p:nvPr>
        </p:nvSpPr>
        <p:spPr/>
        <p:txBody>
          <a:bodyPr/>
          <a:lstStyle/>
          <a:p>
            <a:r>
              <a:rPr lang="de-DE" dirty="0"/>
              <a:t>Living </a:t>
            </a:r>
            <a:r>
              <a:rPr lang="de-DE" dirty="0" err="1"/>
              <a:t>euorpe</a:t>
            </a:r>
            <a:r>
              <a:rPr lang="de-DE" dirty="0"/>
              <a:t>, </a:t>
            </a:r>
            <a:r>
              <a:rPr lang="de-DE" dirty="0" err="1"/>
              <a:t>encoutaging</a:t>
            </a:r>
            <a:r>
              <a:rPr lang="de-DE" dirty="0"/>
              <a:t> </a:t>
            </a:r>
            <a:r>
              <a:rPr lang="de-DE" dirty="0" err="1"/>
              <a:t>the</a:t>
            </a:r>
            <a:r>
              <a:rPr lang="de-DE" dirty="0"/>
              <a:t> </a:t>
            </a:r>
            <a:r>
              <a:rPr lang="de-DE" dirty="0" err="1"/>
              <a:t>regions</a:t>
            </a:r>
            <a:endParaRPr lang="de-DE" dirty="0"/>
          </a:p>
        </p:txBody>
      </p:sp>
      <p:sp>
        <p:nvSpPr>
          <p:cNvPr id="4" name="Fußzeilenplatzhalter 3">
            <a:extLst>
              <a:ext uri="{FF2B5EF4-FFF2-40B4-BE49-F238E27FC236}">
                <a16:creationId xmlns:a16="http://schemas.microsoft.com/office/drawing/2014/main" id="{3E7E7234-1833-49CA-ADD8-A69E1D08E657}"/>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4211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B9B56-939E-D74F-AC3B-07834F8DEA3D}"/>
              </a:ext>
            </a:extLst>
          </p:cNvPr>
          <p:cNvSpPr>
            <a:spLocks noGrp="1"/>
          </p:cNvSpPr>
          <p:nvPr>
            <p:ph type="title"/>
          </p:nvPr>
        </p:nvSpPr>
        <p:spPr/>
        <p:txBody>
          <a:bodyPr/>
          <a:lstStyle/>
          <a:p>
            <a:r>
              <a:rPr lang="de-DE" dirty="0"/>
              <a:t>Video</a:t>
            </a:r>
          </a:p>
        </p:txBody>
      </p:sp>
      <p:sp>
        <p:nvSpPr>
          <p:cNvPr id="3" name="Inhaltsplatzhalter 2">
            <a:extLst>
              <a:ext uri="{FF2B5EF4-FFF2-40B4-BE49-F238E27FC236}">
                <a16:creationId xmlns:a16="http://schemas.microsoft.com/office/drawing/2014/main" id="{7B4771BC-7C83-8545-9DCD-902692E582C0}"/>
              </a:ext>
            </a:extLst>
          </p:cNvPr>
          <p:cNvSpPr>
            <a:spLocks noGrp="1"/>
          </p:cNvSpPr>
          <p:nvPr>
            <p:ph idx="1"/>
          </p:nvPr>
        </p:nvSpPr>
        <p:spPr>
          <a:xfrm>
            <a:off x="1920240" y="2954215"/>
            <a:ext cx="8770571" cy="984740"/>
          </a:xfrm>
        </p:spPr>
        <p:txBody>
          <a:bodyPr/>
          <a:lstStyle/>
          <a:p>
            <a:r>
              <a:rPr lang="de-DE" dirty="0"/>
              <a:t>https://</a:t>
            </a:r>
            <a:r>
              <a:rPr lang="de-DE" dirty="0" err="1"/>
              <a:t>www.youtube.com</a:t>
            </a:r>
            <a:r>
              <a:rPr lang="de-DE" dirty="0"/>
              <a:t>/</a:t>
            </a:r>
            <a:r>
              <a:rPr lang="de-DE" dirty="0" err="1"/>
              <a:t>watch?v</a:t>
            </a:r>
            <a:r>
              <a:rPr lang="de-DE" dirty="0"/>
              <a:t>=yguTH_kOw1M </a:t>
            </a:r>
          </a:p>
          <a:p>
            <a:endParaRPr lang="de-DE" dirty="0"/>
          </a:p>
        </p:txBody>
      </p:sp>
      <p:pic>
        <p:nvPicPr>
          <p:cNvPr id="8" name="Picture 12">
            <a:extLst>
              <a:ext uri="{FF2B5EF4-FFF2-40B4-BE49-F238E27FC236}">
                <a16:creationId xmlns:a16="http://schemas.microsoft.com/office/drawing/2014/main" id="{A758714E-DD83-ED4E-B189-7974D0A6E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tive Commons License">
            <a:extLst>
              <a:ext uri="{FF2B5EF4-FFF2-40B4-BE49-F238E27FC236}">
                <a16:creationId xmlns:a16="http://schemas.microsoft.com/office/drawing/2014/main" id="{36DA2783-6A6B-094F-9773-673022574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20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FE850-3B35-7542-BA5E-F3040E870BC7}"/>
              </a:ext>
            </a:extLst>
          </p:cNvPr>
          <p:cNvSpPr>
            <a:spLocks noGrp="1"/>
          </p:cNvSpPr>
          <p:nvPr>
            <p:ph type="title"/>
          </p:nvPr>
        </p:nvSpPr>
        <p:spPr/>
        <p:txBody>
          <a:bodyPr/>
          <a:lstStyle/>
          <a:p>
            <a:r>
              <a:rPr lang="de-DE" dirty="0"/>
              <a:t>Quellen </a:t>
            </a:r>
          </a:p>
        </p:txBody>
      </p:sp>
      <p:sp>
        <p:nvSpPr>
          <p:cNvPr id="3" name="Inhaltsplatzhalter 2">
            <a:extLst>
              <a:ext uri="{FF2B5EF4-FFF2-40B4-BE49-F238E27FC236}">
                <a16:creationId xmlns:a16="http://schemas.microsoft.com/office/drawing/2014/main" id="{5BFC9FD4-2CE8-3C43-BC2F-18C9A6F3314A}"/>
              </a:ext>
            </a:extLst>
          </p:cNvPr>
          <p:cNvSpPr>
            <a:spLocks noGrp="1"/>
          </p:cNvSpPr>
          <p:nvPr>
            <p:ph idx="1"/>
          </p:nvPr>
        </p:nvSpPr>
        <p:spPr>
          <a:xfrm>
            <a:off x="1920240" y="2312276"/>
            <a:ext cx="9263575" cy="3651504"/>
          </a:xfrm>
        </p:spPr>
        <p:txBody>
          <a:bodyPr/>
          <a:lstStyle/>
          <a:p>
            <a:r>
              <a:rPr lang="de-DE" dirty="0"/>
              <a:t>https://</a:t>
            </a:r>
            <a:r>
              <a:rPr lang="de-DE" dirty="0" err="1"/>
              <a:t>terramadresalonedelgusto.com</a:t>
            </a:r>
            <a:r>
              <a:rPr lang="de-DE" dirty="0"/>
              <a:t>/en/</a:t>
            </a:r>
            <a:r>
              <a:rPr lang="de-DE" dirty="0" err="1"/>
              <a:t>scheda_espositore</a:t>
            </a:r>
            <a:r>
              <a:rPr lang="de-DE" dirty="0"/>
              <a:t>/</a:t>
            </a:r>
            <a:r>
              <a:rPr lang="de-DE" dirty="0" err="1"/>
              <a:t>ricola</a:t>
            </a:r>
            <a:r>
              <a:rPr lang="de-DE" dirty="0"/>
              <a:t>/</a:t>
            </a:r>
          </a:p>
        </p:txBody>
      </p:sp>
      <p:sp>
        <p:nvSpPr>
          <p:cNvPr id="4" name="Fußzeilenplatzhalter 3">
            <a:extLst>
              <a:ext uri="{FF2B5EF4-FFF2-40B4-BE49-F238E27FC236}">
                <a16:creationId xmlns:a16="http://schemas.microsoft.com/office/drawing/2014/main" id="{1CFE47C5-3001-314F-A887-8DD8E118A2A9}"/>
              </a:ext>
            </a:extLst>
          </p:cNvPr>
          <p:cNvSpPr>
            <a:spLocks noGrp="1"/>
          </p:cNvSpPr>
          <p:nvPr>
            <p:ph type="ftr" sz="quarter" idx="11"/>
          </p:nvPr>
        </p:nvSpPr>
        <p:spPr/>
        <p:txBody>
          <a:bodyPr/>
          <a:lstStyle/>
          <a:p>
            <a:r>
              <a:rPr lang="en-US"/>
              <a:t>Creative Commons License</a:t>
            </a:r>
            <a:endParaRPr lang="en-US" dirty="0"/>
          </a:p>
        </p:txBody>
      </p:sp>
    </p:spTree>
    <p:extLst>
      <p:ext uri="{BB962C8B-B14F-4D97-AF65-F5344CB8AC3E}">
        <p14:creationId xmlns:p14="http://schemas.microsoft.com/office/powerpoint/2010/main" val="327239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ClipArt enthält.&#10;&#10;Automatisch generierte Beschreibung">
            <a:extLst>
              <a:ext uri="{FF2B5EF4-FFF2-40B4-BE49-F238E27FC236}">
                <a16:creationId xmlns:a16="http://schemas.microsoft.com/office/drawing/2014/main" id="{9745959E-7263-4FA1-9D06-395FD1A30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912" y="6234317"/>
            <a:ext cx="1227411" cy="429442"/>
          </a:xfrm>
          <a:prstGeom prst="rect">
            <a:avLst/>
          </a:prstGeom>
        </p:spPr>
      </p:pic>
      <p:pic>
        <p:nvPicPr>
          <p:cNvPr id="7" name="Grafik 6">
            <a:extLst>
              <a:ext uri="{FF2B5EF4-FFF2-40B4-BE49-F238E27FC236}">
                <a16:creationId xmlns:a16="http://schemas.microsoft.com/office/drawing/2014/main" id="{08F6B2BC-AA0A-421C-AF20-68C1DB4FD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22" y="1050619"/>
            <a:ext cx="8772155" cy="1315076"/>
          </a:xfrm>
          <a:prstGeom prst="rect">
            <a:avLst/>
          </a:prstGeom>
        </p:spPr>
      </p:pic>
      <p:sp>
        <p:nvSpPr>
          <p:cNvPr id="9" name="Textfeld 8">
            <a:extLst>
              <a:ext uri="{FF2B5EF4-FFF2-40B4-BE49-F238E27FC236}">
                <a16:creationId xmlns:a16="http://schemas.microsoft.com/office/drawing/2014/main" id="{6D0A0C1D-5FCE-4159-8948-DCBEB53B7E06}"/>
              </a:ext>
            </a:extLst>
          </p:cNvPr>
          <p:cNvSpPr txBox="1"/>
          <p:nvPr/>
        </p:nvSpPr>
        <p:spPr>
          <a:xfrm>
            <a:off x="1151389" y="2875702"/>
            <a:ext cx="9930468" cy="2385268"/>
          </a:xfrm>
          <a:prstGeom prst="rect">
            <a:avLst/>
          </a:prstGeom>
          <a:noFill/>
        </p:spPr>
        <p:txBody>
          <a:bodyPr wrap="square">
            <a:spAutoFit/>
          </a:bodyPr>
          <a:lstStyle/>
          <a:p>
            <a:pPr>
              <a:spcAft>
                <a:spcPts val="600"/>
              </a:spcAft>
            </a:pPr>
            <a:r>
              <a:rPr lang="ro-RO" sz="1800" dirty="0">
                <a:effectLst/>
                <a:latin typeface="Calibri" panose="020F0502020204030204" pitchFamily="34" charset="0"/>
                <a:ea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oder</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Times New Roman" panose="02020603050405020304" pitchFamily="18" charset="0"/>
              </a:rPr>
              <a:t> </a:t>
            </a:r>
            <a:endParaRPr lang="de-DE" sz="1800" dirty="0">
              <a:effectLst/>
              <a:latin typeface="Calibri" panose="020F0502020204030204" pitchFamily="34" charset="0"/>
              <a:ea typeface="Calibri" panose="020F0502020204030204" pitchFamily="34" charset="0"/>
            </a:endParaRPr>
          </a:p>
          <a:p>
            <a:r>
              <a:rPr lang="ro-RO" sz="1800" dirty="0">
                <a:effectLst/>
                <a:latin typeface="Calibri" panose="020F0502020204030204" pitchFamily="34" charset="0"/>
                <a:ea typeface="Calibri" panose="020F0502020204030204" pitchFamily="34" charset="0"/>
              </a:rPr>
              <a:t> </a:t>
            </a:r>
            <a:endParaRPr lang="de-DE"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863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el 1">
            <a:extLst>
              <a:ext uri="{FF2B5EF4-FFF2-40B4-BE49-F238E27FC236}">
                <a16:creationId xmlns:a16="http://schemas.microsoft.com/office/drawing/2014/main" id="{C277578A-2EE3-0745-8EF0-7E13ECA3C4B7}"/>
              </a:ext>
            </a:extLst>
          </p:cNvPr>
          <p:cNvSpPr>
            <a:spLocks noGrp="1"/>
          </p:cNvSpPr>
          <p:nvPr>
            <p:ph type="ctrTitle"/>
          </p:nvPr>
        </p:nvSpPr>
        <p:spPr>
          <a:xfrm>
            <a:off x="6184277" y="1192439"/>
            <a:ext cx="5624118" cy="3284538"/>
          </a:xfrm>
        </p:spPr>
        <p:txBody>
          <a:bodyPr anchor="b">
            <a:normAutofit/>
          </a:bodyPr>
          <a:lstStyle/>
          <a:p>
            <a:pPr algn="ctr"/>
            <a:r>
              <a:rPr lang="de-DE" b="0" cap="all" dirty="0" err="1">
                <a:latin typeface="Century Gothic" panose="020B0502020202020204" pitchFamily="34" charset="0"/>
              </a:rPr>
              <a:t>Ricola</a:t>
            </a:r>
            <a:br>
              <a:rPr lang="de-DE" b="0" cap="all" dirty="0"/>
            </a:br>
            <a:endParaRPr lang="de-DE" dirty="0"/>
          </a:p>
        </p:txBody>
      </p:sp>
      <p:sp>
        <p:nvSpPr>
          <p:cNvPr id="3" name="Untertitel 2">
            <a:extLst>
              <a:ext uri="{FF2B5EF4-FFF2-40B4-BE49-F238E27FC236}">
                <a16:creationId xmlns:a16="http://schemas.microsoft.com/office/drawing/2014/main" id="{5D043F2D-A82E-5C48-BF0B-C6818F33B683}"/>
              </a:ext>
            </a:extLst>
          </p:cNvPr>
          <p:cNvSpPr>
            <a:spLocks noGrp="1"/>
          </p:cNvSpPr>
          <p:nvPr>
            <p:ph type="subTitle" idx="1"/>
          </p:nvPr>
        </p:nvSpPr>
        <p:spPr>
          <a:xfrm>
            <a:off x="6371095" y="4082669"/>
            <a:ext cx="5250481" cy="2108025"/>
          </a:xfrm>
        </p:spPr>
        <p:txBody>
          <a:bodyPr anchor="t">
            <a:normAutofit/>
          </a:bodyPr>
          <a:lstStyle/>
          <a:p>
            <a:pPr algn="ctr"/>
            <a:r>
              <a:rPr lang="de-DE" sz="1200" dirty="0">
                <a:latin typeface="Century Gothic" panose="020B0502020202020204" pitchFamily="34" charset="0"/>
              </a:rPr>
              <a:t>Lehrkraft: Frau Tauber </a:t>
            </a:r>
          </a:p>
          <a:p>
            <a:pPr algn="ctr"/>
            <a:r>
              <a:rPr lang="de-DE" sz="1200" dirty="0">
                <a:latin typeface="Century Gothic" panose="020B0502020202020204" pitchFamily="34" charset="0"/>
              </a:rPr>
              <a:t>Unterrichtsfach: Projektmanagement </a:t>
            </a:r>
          </a:p>
          <a:p>
            <a:pPr algn="ctr"/>
            <a:endParaRPr lang="de-DE" sz="1200" dirty="0">
              <a:latin typeface="Century Gothic" panose="020B0502020202020204" pitchFamily="34" charset="0"/>
            </a:endParaRPr>
          </a:p>
          <a:p>
            <a:pPr algn="ctr"/>
            <a:r>
              <a:rPr lang="de-DE" sz="1200" dirty="0">
                <a:latin typeface="Century Gothic" panose="020B0502020202020204" pitchFamily="34" charset="0"/>
              </a:rPr>
              <a:t>Anna Hufnagel, 14FA1, 20.04.2021 </a:t>
            </a:r>
          </a:p>
        </p:txBody>
      </p:sp>
      <p:sp>
        <p:nvSpPr>
          <p:cNvPr id="11" name="Freeform: Shape 10">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Einfarbig weiße 3D-Kontur-Sechskantblöcke">
            <a:extLst>
              <a:ext uri="{FF2B5EF4-FFF2-40B4-BE49-F238E27FC236}">
                <a16:creationId xmlns:a16="http://schemas.microsoft.com/office/drawing/2014/main" id="{E8A3D857-7F8E-4A48-A34E-67EEC623329B}"/>
              </a:ext>
            </a:extLst>
          </p:cNvPr>
          <p:cNvPicPr>
            <a:picLocks noChangeAspect="1"/>
          </p:cNvPicPr>
          <p:nvPr/>
        </p:nvPicPr>
        <p:blipFill rotWithShape="1">
          <a:blip r:embed="rId2"/>
          <a:srcRect l="46722" r="4290"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34" name="Freeform: Shape 14">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2" name="Picture 4" descr="Creative Commons License">
            <a:extLst>
              <a:ext uri="{FF2B5EF4-FFF2-40B4-BE49-F238E27FC236}">
                <a16:creationId xmlns:a16="http://schemas.microsoft.com/office/drawing/2014/main" id="{9BC10757-7F53-124D-B0B3-5D9FF7627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drinnen, Pflanze, ausgestaltet, farbig enthält.&#10;&#10;Automatisch generierte Beschreibung">
            <a:extLst>
              <a:ext uri="{FF2B5EF4-FFF2-40B4-BE49-F238E27FC236}">
                <a16:creationId xmlns:a16="http://schemas.microsoft.com/office/drawing/2014/main" id="{E84DDDF4-636B-0940-9D4D-458A2A9185F7}"/>
              </a:ext>
            </a:extLst>
          </p:cNvPr>
          <p:cNvPicPr>
            <a:picLocks noChangeAspect="1"/>
          </p:cNvPicPr>
          <p:nvPr/>
        </p:nvPicPr>
        <p:blipFill>
          <a:blip r:embed="rId4"/>
          <a:stretch>
            <a:fillRect/>
          </a:stretch>
        </p:blipFill>
        <p:spPr>
          <a:xfrm>
            <a:off x="75442" y="1975073"/>
            <a:ext cx="4559417" cy="2780954"/>
          </a:xfrm>
          <a:prstGeom prst="rect">
            <a:avLst/>
          </a:prstGeom>
        </p:spPr>
      </p:pic>
      <p:pic>
        <p:nvPicPr>
          <p:cNvPr id="15" name="Picture 12">
            <a:extLst>
              <a:ext uri="{FF2B5EF4-FFF2-40B4-BE49-F238E27FC236}">
                <a16:creationId xmlns:a16="http://schemas.microsoft.com/office/drawing/2014/main" id="{2FA8EA10-743C-0D4A-BADA-A9952126A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3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93BC9-87F5-624E-8585-AF7D0AD32A8A}"/>
              </a:ext>
            </a:extLst>
          </p:cNvPr>
          <p:cNvSpPr>
            <a:spLocks noGrp="1"/>
          </p:cNvSpPr>
          <p:nvPr>
            <p:ph type="title"/>
          </p:nvPr>
        </p:nvSpPr>
        <p:spPr/>
        <p:txBody>
          <a:bodyPr/>
          <a:lstStyle/>
          <a:p>
            <a:r>
              <a:rPr lang="de-DE" dirty="0"/>
              <a:t>Gliederung </a:t>
            </a:r>
          </a:p>
        </p:txBody>
      </p:sp>
      <p:sp>
        <p:nvSpPr>
          <p:cNvPr id="3" name="Inhaltsplatzhalter 2">
            <a:extLst>
              <a:ext uri="{FF2B5EF4-FFF2-40B4-BE49-F238E27FC236}">
                <a16:creationId xmlns:a16="http://schemas.microsoft.com/office/drawing/2014/main" id="{9196CD63-7D48-324D-82C2-4D42D0691503}"/>
              </a:ext>
            </a:extLst>
          </p:cNvPr>
          <p:cNvSpPr>
            <a:spLocks noGrp="1"/>
          </p:cNvSpPr>
          <p:nvPr>
            <p:ph idx="1"/>
          </p:nvPr>
        </p:nvSpPr>
        <p:spPr/>
        <p:txBody>
          <a:bodyPr>
            <a:normAutofit fontScale="92500" lnSpcReduction="20000"/>
          </a:bodyPr>
          <a:lstStyle/>
          <a:p>
            <a:pPr marL="285750" indent="-285750">
              <a:buFont typeface="Wingdings" pitchFamily="2" charset="2"/>
              <a:buChar char="v"/>
            </a:pPr>
            <a:r>
              <a:rPr lang="de-DE" dirty="0"/>
              <a:t>Allgemeines </a:t>
            </a:r>
          </a:p>
          <a:p>
            <a:pPr marL="285750" indent="-285750">
              <a:buFont typeface="Wingdings" pitchFamily="2" charset="2"/>
              <a:buChar char="v"/>
            </a:pPr>
            <a:r>
              <a:rPr lang="de-DE" dirty="0"/>
              <a:t>Geschichte</a:t>
            </a:r>
          </a:p>
          <a:p>
            <a:pPr marL="285750" indent="-285750">
              <a:buFont typeface="Wingdings" pitchFamily="2" charset="2"/>
              <a:buChar char="v"/>
            </a:pPr>
            <a:r>
              <a:rPr lang="de-DE" dirty="0"/>
              <a:t>Heilkräuter </a:t>
            </a:r>
          </a:p>
          <a:p>
            <a:pPr marL="285750" indent="-285750">
              <a:buFont typeface="Wingdings" pitchFamily="2" charset="2"/>
              <a:buChar char="v"/>
            </a:pPr>
            <a:r>
              <a:rPr lang="de-DE" dirty="0"/>
              <a:t>Grundwerte</a:t>
            </a:r>
          </a:p>
          <a:p>
            <a:pPr marL="285750" indent="-285750">
              <a:buFont typeface="Wingdings" pitchFamily="2" charset="2"/>
              <a:buChar char="v"/>
            </a:pPr>
            <a:r>
              <a:rPr lang="de-DE" dirty="0"/>
              <a:t>Herstellung/Anbau </a:t>
            </a:r>
          </a:p>
          <a:p>
            <a:pPr marL="285750" indent="-285750">
              <a:buFont typeface="Wingdings" pitchFamily="2" charset="2"/>
              <a:buChar char="v"/>
            </a:pPr>
            <a:r>
              <a:rPr lang="de-DE" dirty="0"/>
              <a:t>Produkte </a:t>
            </a:r>
          </a:p>
          <a:p>
            <a:pPr marL="285750" indent="-285750">
              <a:buFont typeface="Wingdings" pitchFamily="2" charset="2"/>
              <a:buChar char="v"/>
            </a:pPr>
            <a:r>
              <a:rPr lang="de-DE" dirty="0"/>
              <a:t>Video</a:t>
            </a:r>
          </a:p>
          <a:p>
            <a:pPr marL="285750" indent="-285750">
              <a:buFont typeface="Wingdings" pitchFamily="2" charset="2"/>
              <a:buChar char="v"/>
            </a:pPr>
            <a:r>
              <a:rPr lang="de-DE" dirty="0"/>
              <a:t>Quelle  </a:t>
            </a:r>
          </a:p>
          <a:p>
            <a:pPr marL="285750" indent="-285750">
              <a:buFont typeface="Wingdings" pitchFamily="2" charset="2"/>
              <a:buChar char="v"/>
            </a:pPr>
            <a:endParaRPr lang="de-DE" dirty="0"/>
          </a:p>
        </p:txBody>
      </p:sp>
      <p:sp>
        <p:nvSpPr>
          <p:cNvPr id="4" name="Fußzeilenplatzhalter 3">
            <a:extLst>
              <a:ext uri="{FF2B5EF4-FFF2-40B4-BE49-F238E27FC236}">
                <a16:creationId xmlns:a16="http://schemas.microsoft.com/office/drawing/2014/main" id="{B10FA6BA-FB5B-A349-8BB4-E1E4EED80643}"/>
              </a:ext>
            </a:extLst>
          </p:cNvPr>
          <p:cNvSpPr>
            <a:spLocks noGrp="1"/>
          </p:cNvSpPr>
          <p:nvPr>
            <p:ph type="ftr" sz="quarter" idx="11"/>
          </p:nvPr>
        </p:nvSpPr>
        <p:spPr/>
        <p:txBody>
          <a:bodyPr/>
          <a:lstStyle/>
          <a:p>
            <a:r>
              <a:rPr lang="en-US"/>
              <a:t>Creative Commons License</a:t>
            </a:r>
            <a:endParaRPr lang="en-US" dirty="0"/>
          </a:p>
        </p:txBody>
      </p:sp>
    </p:spTree>
    <p:extLst>
      <p:ext uri="{BB962C8B-B14F-4D97-AF65-F5344CB8AC3E}">
        <p14:creationId xmlns:p14="http://schemas.microsoft.com/office/powerpoint/2010/main" val="309273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D7676-6AD8-5845-B165-B478426D3091}"/>
              </a:ext>
            </a:extLst>
          </p:cNvPr>
          <p:cNvSpPr>
            <a:spLocks noGrp="1"/>
          </p:cNvSpPr>
          <p:nvPr>
            <p:ph type="title"/>
          </p:nvPr>
        </p:nvSpPr>
        <p:spPr/>
        <p:txBody>
          <a:bodyPr/>
          <a:lstStyle/>
          <a:p>
            <a:r>
              <a:rPr lang="de-DE" dirty="0"/>
              <a:t>Allgemeines</a:t>
            </a:r>
          </a:p>
        </p:txBody>
      </p:sp>
      <p:sp>
        <p:nvSpPr>
          <p:cNvPr id="3" name="Inhaltsplatzhalter 2">
            <a:extLst>
              <a:ext uri="{FF2B5EF4-FFF2-40B4-BE49-F238E27FC236}">
                <a16:creationId xmlns:a16="http://schemas.microsoft.com/office/drawing/2014/main" id="{31FAE5B6-6EF3-6941-B635-F6B7C83F4AEB}"/>
              </a:ext>
            </a:extLst>
          </p:cNvPr>
          <p:cNvSpPr>
            <a:spLocks noGrp="1"/>
          </p:cNvSpPr>
          <p:nvPr>
            <p:ph idx="1"/>
          </p:nvPr>
        </p:nvSpPr>
        <p:spPr/>
        <p:txBody>
          <a:bodyPr/>
          <a:lstStyle/>
          <a:p>
            <a:pPr marL="285750" indent="-285750">
              <a:buFont typeface="Wingdings" pitchFamily="2" charset="2"/>
              <a:buChar char="v"/>
            </a:pPr>
            <a:r>
              <a:rPr lang="de-DE" dirty="0"/>
              <a:t>Schweitzer Familienunternehmen </a:t>
            </a:r>
          </a:p>
          <a:p>
            <a:pPr marL="285750" indent="-285750">
              <a:buFont typeface="Wingdings" pitchFamily="2" charset="2"/>
              <a:buChar char="v"/>
            </a:pPr>
            <a:r>
              <a:rPr lang="de-DE" dirty="0"/>
              <a:t>1940 gegründet </a:t>
            </a:r>
          </a:p>
          <a:p>
            <a:pPr marL="285750" indent="-285750">
              <a:buFont typeface="Wingdings" pitchFamily="2" charset="2"/>
              <a:buChar char="v"/>
            </a:pPr>
            <a:r>
              <a:rPr lang="de-DE" dirty="0"/>
              <a:t>Stellen Kräuterspezialitäten her</a:t>
            </a:r>
          </a:p>
          <a:p>
            <a:pPr marL="285750" indent="-285750">
              <a:buFont typeface="Wingdings" pitchFamily="2" charset="2"/>
              <a:buChar char="v"/>
            </a:pPr>
            <a:r>
              <a:rPr lang="de-DE" dirty="0"/>
              <a:t>Über 100 Betriebe arbeiten für </a:t>
            </a:r>
            <a:r>
              <a:rPr lang="de-DE" dirty="0" err="1"/>
              <a:t>Ricola</a:t>
            </a:r>
            <a:endParaRPr lang="de-DE" dirty="0"/>
          </a:p>
          <a:p>
            <a:pPr marL="285750" indent="-285750">
              <a:buFont typeface="Wingdings" pitchFamily="2" charset="2"/>
              <a:buChar char="v"/>
            </a:pPr>
            <a:r>
              <a:rPr lang="de-DE" dirty="0">
                <a:sym typeface="Wingdings" pitchFamily="2" charset="2"/>
              </a:rPr>
              <a:t>Jährlich 1,4 Millionen Tonnen frische Kräuter getrocknet, gewaschen, geschnitten, gemischt und gelagert </a:t>
            </a:r>
          </a:p>
          <a:p>
            <a:pPr marL="285750" indent="-285750">
              <a:buFont typeface="Wingdings" pitchFamily="2" charset="2"/>
              <a:buChar char="v"/>
            </a:pPr>
            <a:endParaRPr lang="de-DE" dirty="0"/>
          </a:p>
          <a:p>
            <a:pPr marL="285750" indent="-285750">
              <a:buFont typeface="Wingdings" pitchFamily="2" charset="2"/>
              <a:buChar char="v"/>
            </a:pPr>
            <a:endParaRPr lang="de-DE" dirty="0"/>
          </a:p>
        </p:txBody>
      </p:sp>
      <p:pic>
        <p:nvPicPr>
          <p:cNvPr id="1028" name="Picture 4" descr="Creative Commons License">
            <a:extLst>
              <a:ext uri="{FF2B5EF4-FFF2-40B4-BE49-F238E27FC236}">
                <a16:creationId xmlns:a16="http://schemas.microsoft.com/office/drawing/2014/main" id="{3D5720CD-82D2-654A-B45C-98DBF6F09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5B3AC79-2019-8843-B648-17FCEBB7D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4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D7676-6AD8-5845-B165-B478426D3091}"/>
              </a:ext>
            </a:extLst>
          </p:cNvPr>
          <p:cNvSpPr>
            <a:spLocks noGrp="1"/>
          </p:cNvSpPr>
          <p:nvPr>
            <p:ph type="title"/>
          </p:nvPr>
        </p:nvSpPr>
        <p:spPr/>
        <p:txBody>
          <a:bodyPr/>
          <a:lstStyle/>
          <a:p>
            <a:r>
              <a:rPr lang="de-DE" dirty="0"/>
              <a:t>Geschichte </a:t>
            </a:r>
          </a:p>
        </p:txBody>
      </p:sp>
      <p:sp>
        <p:nvSpPr>
          <p:cNvPr id="3" name="Inhaltsplatzhalter 2">
            <a:extLst>
              <a:ext uri="{FF2B5EF4-FFF2-40B4-BE49-F238E27FC236}">
                <a16:creationId xmlns:a16="http://schemas.microsoft.com/office/drawing/2014/main" id="{31FAE5B6-6EF3-6941-B635-F6B7C83F4AEB}"/>
              </a:ext>
            </a:extLst>
          </p:cNvPr>
          <p:cNvSpPr>
            <a:spLocks noGrp="1"/>
          </p:cNvSpPr>
          <p:nvPr>
            <p:ph idx="1"/>
          </p:nvPr>
        </p:nvSpPr>
        <p:spPr/>
        <p:txBody>
          <a:bodyPr/>
          <a:lstStyle/>
          <a:p>
            <a:pPr marL="285750" indent="-285750">
              <a:buFont typeface="Wingdings" pitchFamily="2" charset="2"/>
              <a:buChar char="v"/>
            </a:pPr>
            <a:r>
              <a:rPr lang="de-DE" dirty="0"/>
              <a:t>Firmengründer: Emil Richterich war Bäckermeister </a:t>
            </a:r>
          </a:p>
          <a:p>
            <a:pPr marL="285750" indent="-285750">
              <a:buFont typeface="Wingdings" pitchFamily="2" charset="2"/>
              <a:buChar char="v"/>
            </a:pPr>
            <a:r>
              <a:rPr lang="de-DE" dirty="0"/>
              <a:t>Interessierte sich schon lange für Kräuter </a:t>
            </a:r>
          </a:p>
          <a:p>
            <a:pPr marL="285750" indent="-285750">
              <a:buFont typeface="Wingdings" pitchFamily="2" charset="2"/>
              <a:buChar char="v"/>
            </a:pPr>
            <a:r>
              <a:rPr lang="de-DE" dirty="0"/>
              <a:t>Er beginnt zu experimentieren </a:t>
            </a:r>
          </a:p>
          <a:p>
            <a:r>
              <a:rPr lang="de-DE" dirty="0">
                <a:sym typeface="Wingdings" pitchFamily="2" charset="2"/>
              </a:rPr>
              <a:t>--&gt;  ,, mit so viel Kräuterpower muss sich doch etwas Gescheites anfangen lassen „</a:t>
            </a:r>
            <a:endParaRPr lang="de-DE" dirty="0"/>
          </a:p>
          <a:p>
            <a:pPr marL="285750" indent="-285750">
              <a:buFont typeface="Wingdings" pitchFamily="2" charset="2"/>
              <a:buChar char="v"/>
            </a:pPr>
            <a:r>
              <a:rPr lang="de-DE" dirty="0"/>
              <a:t>1940 (Gründungsjahr): Erste Mischung für das heute weltbekannten </a:t>
            </a:r>
            <a:r>
              <a:rPr lang="de-DE" dirty="0" err="1"/>
              <a:t>Ricola</a:t>
            </a:r>
            <a:r>
              <a:rPr lang="de-DE" dirty="0"/>
              <a:t> Kräuterzucker</a:t>
            </a:r>
          </a:p>
        </p:txBody>
      </p:sp>
      <p:pic>
        <p:nvPicPr>
          <p:cNvPr id="1028" name="Picture 4" descr="Creative Commons License">
            <a:extLst>
              <a:ext uri="{FF2B5EF4-FFF2-40B4-BE49-F238E27FC236}">
                <a16:creationId xmlns:a16="http://schemas.microsoft.com/office/drawing/2014/main" id="{3D5720CD-82D2-654A-B45C-98DBF6F09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5B3AC79-2019-8843-B648-17FCEBB7D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8E2C0-C1F8-404B-8352-82BDFDC1262D}"/>
              </a:ext>
            </a:extLst>
          </p:cNvPr>
          <p:cNvSpPr>
            <a:spLocks noGrp="1"/>
          </p:cNvSpPr>
          <p:nvPr>
            <p:ph type="title"/>
          </p:nvPr>
        </p:nvSpPr>
        <p:spPr/>
        <p:txBody>
          <a:bodyPr/>
          <a:lstStyle/>
          <a:p>
            <a:r>
              <a:rPr lang="de-DE" dirty="0"/>
              <a:t>Heilkräuter</a:t>
            </a:r>
          </a:p>
        </p:txBody>
      </p:sp>
      <p:sp>
        <p:nvSpPr>
          <p:cNvPr id="3" name="Inhaltsplatzhalter 2">
            <a:extLst>
              <a:ext uri="{FF2B5EF4-FFF2-40B4-BE49-F238E27FC236}">
                <a16:creationId xmlns:a16="http://schemas.microsoft.com/office/drawing/2014/main" id="{83091C18-7F71-FE40-98C3-8AB9E29314B4}"/>
              </a:ext>
            </a:extLst>
          </p:cNvPr>
          <p:cNvSpPr>
            <a:spLocks noGrp="1"/>
          </p:cNvSpPr>
          <p:nvPr>
            <p:ph idx="1"/>
          </p:nvPr>
        </p:nvSpPr>
        <p:spPr/>
        <p:txBody>
          <a:bodyPr>
            <a:normAutofit/>
          </a:bodyPr>
          <a:lstStyle/>
          <a:p>
            <a:pPr marL="285750" indent="-285750">
              <a:buFont typeface="Wingdings" pitchFamily="2" charset="2"/>
              <a:buChar char="v"/>
            </a:pPr>
            <a:r>
              <a:rPr lang="de-DE" dirty="0"/>
              <a:t>Mischungen aus 13 Heilkräutern </a:t>
            </a:r>
          </a:p>
          <a:p>
            <a:pPr marL="285750" indent="-285750">
              <a:buFont typeface="Wingdings" pitchFamily="2" charset="2"/>
              <a:buChar char="v"/>
            </a:pPr>
            <a:endParaRPr lang="de-DE" dirty="0"/>
          </a:p>
          <a:p>
            <a:pPr marL="285750" indent="-285750">
              <a:buFont typeface="Wingdings" pitchFamily="2" charset="2"/>
              <a:buChar char="v"/>
            </a:pPr>
            <a:endParaRPr lang="de-DE" dirty="0"/>
          </a:p>
          <a:p>
            <a:pPr marL="2205990" lvl="5" indent="-285750">
              <a:buFont typeface="Wingdings" pitchFamily="2" charset="2"/>
              <a:buChar char="v"/>
            </a:pPr>
            <a:endParaRPr lang="de-DE" dirty="0"/>
          </a:p>
          <a:p>
            <a:pPr marL="285750" lvl="1" indent="-285750">
              <a:buFont typeface="Courier New" panose="02070309020205020404" pitchFamily="49" charset="0"/>
              <a:buChar char="o"/>
            </a:pPr>
            <a:endParaRPr lang="de-DE" dirty="0"/>
          </a:p>
        </p:txBody>
      </p:sp>
      <p:pic>
        <p:nvPicPr>
          <p:cNvPr id="8" name="Picture 12">
            <a:extLst>
              <a:ext uri="{FF2B5EF4-FFF2-40B4-BE49-F238E27FC236}">
                <a16:creationId xmlns:a16="http://schemas.microsoft.com/office/drawing/2014/main" id="{350333BC-5E48-7647-B93A-E854B02B3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tive Commons License">
            <a:extLst>
              <a:ext uri="{FF2B5EF4-FFF2-40B4-BE49-F238E27FC236}">
                <a16:creationId xmlns:a16="http://schemas.microsoft.com/office/drawing/2014/main" id="{247ADEFD-2B63-6F47-BB90-791C1A78B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elle 4">
            <a:extLst>
              <a:ext uri="{FF2B5EF4-FFF2-40B4-BE49-F238E27FC236}">
                <a16:creationId xmlns:a16="http://schemas.microsoft.com/office/drawing/2014/main" id="{BC5F9265-9080-8849-8DA9-4B9723C70FE8}"/>
              </a:ext>
            </a:extLst>
          </p:cNvPr>
          <p:cNvGraphicFramePr>
            <a:graphicFrameLocks noGrp="1"/>
          </p:cNvGraphicFramePr>
          <p:nvPr>
            <p:extLst>
              <p:ext uri="{D42A27DB-BD31-4B8C-83A1-F6EECF244321}">
                <p14:modId xmlns:p14="http://schemas.microsoft.com/office/powerpoint/2010/main" val="489524781"/>
              </p:ext>
            </p:extLst>
          </p:nvPr>
        </p:nvGraphicFramePr>
        <p:xfrm>
          <a:off x="2143760" y="2964102"/>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371520873"/>
                    </a:ext>
                  </a:extLst>
                </a:gridCol>
                <a:gridCol w="4064000">
                  <a:extLst>
                    <a:ext uri="{9D8B030D-6E8A-4147-A177-3AD203B41FA5}">
                      <a16:colId xmlns:a16="http://schemas.microsoft.com/office/drawing/2014/main" val="2973903865"/>
                    </a:ext>
                  </a:extLst>
                </a:gridCol>
              </a:tblGrid>
              <a:tr h="370840">
                <a:tc>
                  <a:txBody>
                    <a:bodyPr/>
                    <a:lstStyle/>
                    <a:p>
                      <a:r>
                        <a:rPr lang="de-DE" b="0">
                          <a:solidFill>
                            <a:schemeClr val="tx1"/>
                          </a:solidFill>
                        </a:rPr>
                        <a:t>Holunder</a:t>
                      </a:r>
                      <a:endParaRPr lang="de-DE" b="0" dirty="0">
                        <a:solidFill>
                          <a:schemeClr val="tx1"/>
                        </a:solidFill>
                      </a:endParaRPr>
                    </a:p>
                  </a:txBody>
                  <a:tcPr/>
                </a:tc>
                <a:tc>
                  <a:txBody>
                    <a:bodyPr/>
                    <a:lstStyle/>
                    <a:p>
                      <a:r>
                        <a:rPr lang="de-DE" b="0" dirty="0">
                          <a:solidFill>
                            <a:schemeClr val="tx1"/>
                          </a:solidFill>
                        </a:rPr>
                        <a:t>Burnet</a:t>
                      </a:r>
                    </a:p>
                  </a:txBody>
                  <a:tcPr/>
                </a:tc>
                <a:extLst>
                  <a:ext uri="{0D108BD9-81ED-4DB2-BD59-A6C34878D82A}">
                    <a16:rowId xmlns:a16="http://schemas.microsoft.com/office/drawing/2014/main" val="1772789492"/>
                  </a:ext>
                </a:extLst>
              </a:tr>
              <a:tr h="370840">
                <a:tc>
                  <a:txBody>
                    <a:bodyPr/>
                    <a:lstStyle/>
                    <a:p>
                      <a:r>
                        <a:rPr lang="de-DE" dirty="0"/>
                        <a:t>Andorn</a:t>
                      </a:r>
                    </a:p>
                  </a:txBody>
                  <a:tcPr/>
                </a:tc>
                <a:tc>
                  <a:txBody>
                    <a:bodyPr/>
                    <a:lstStyle/>
                    <a:p>
                      <a:r>
                        <a:rPr lang="de-DE" dirty="0"/>
                        <a:t>Schafgarbe</a:t>
                      </a:r>
                    </a:p>
                  </a:txBody>
                  <a:tcPr/>
                </a:tc>
                <a:extLst>
                  <a:ext uri="{0D108BD9-81ED-4DB2-BD59-A6C34878D82A}">
                    <a16:rowId xmlns:a16="http://schemas.microsoft.com/office/drawing/2014/main" val="238789666"/>
                  </a:ext>
                </a:extLst>
              </a:tr>
              <a:tr h="370840">
                <a:tc>
                  <a:txBody>
                    <a:bodyPr/>
                    <a:lstStyle/>
                    <a:p>
                      <a:r>
                        <a:rPr lang="de-DE" dirty="0"/>
                        <a:t>Malve</a:t>
                      </a:r>
                    </a:p>
                  </a:txBody>
                  <a:tcPr/>
                </a:tc>
                <a:tc>
                  <a:txBody>
                    <a:bodyPr/>
                    <a:lstStyle/>
                    <a:p>
                      <a:r>
                        <a:rPr lang="de-DE" dirty="0"/>
                        <a:t>Sumpfmalve</a:t>
                      </a:r>
                    </a:p>
                  </a:txBody>
                  <a:tcPr/>
                </a:tc>
                <a:extLst>
                  <a:ext uri="{0D108BD9-81ED-4DB2-BD59-A6C34878D82A}">
                    <a16:rowId xmlns:a16="http://schemas.microsoft.com/office/drawing/2014/main" val="2454347080"/>
                  </a:ext>
                </a:extLst>
              </a:tr>
              <a:tr h="370840">
                <a:tc>
                  <a:txBody>
                    <a:bodyPr/>
                    <a:lstStyle/>
                    <a:p>
                      <a:r>
                        <a:rPr lang="de-DE" dirty="0"/>
                        <a:t>Pfefferminze</a:t>
                      </a:r>
                    </a:p>
                  </a:txBody>
                  <a:tcPr/>
                </a:tc>
                <a:tc>
                  <a:txBody>
                    <a:bodyPr/>
                    <a:lstStyle/>
                    <a:p>
                      <a:r>
                        <a:rPr lang="de-DE" dirty="0"/>
                        <a:t>Frauenmantel </a:t>
                      </a:r>
                    </a:p>
                  </a:txBody>
                  <a:tcPr/>
                </a:tc>
                <a:extLst>
                  <a:ext uri="{0D108BD9-81ED-4DB2-BD59-A6C34878D82A}">
                    <a16:rowId xmlns:a16="http://schemas.microsoft.com/office/drawing/2014/main" val="570451315"/>
                  </a:ext>
                </a:extLst>
              </a:tr>
              <a:tr h="370840">
                <a:tc>
                  <a:txBody>
                    <a:bodyPr/>
                    <a:lstStyle/>
                    <a:p>
                      <a:r>
                        <a:rPr lang="de-DE" dirty="0"/>
                        <a:t>Salbei</a:t>
                      </a:r>
                    </a:p>
                  </a:txBody>
                  <a:tcPr/>
                </a:tc>
                <a:tc>
                  <a:txBody>
                    <a:bodyPr/>
                    <a:lstStyle/>
                    <a:p>
                      <a:r>
                        <a:rPr lang="de-DE" dirty="0" err="1"/>
                        <a:t>Speedwell</a:t>
                      </a:r>
                      <a:r>
                        <a:rPr lang="de-DE" dirty="0"/>
                        <a:t> </a:t>
                      </a:r>
                    </a:p>
                  </a:txBody>
                  <a:tcPr/>
                </a:tc>
                <a:extLst>
                  <a:ext uri="{0D108BD9-81ED-4DB2-BD59-A6C34878D82A}">
                    <a16:rowId xmlns:a16="http://schemas.microsoft.com/office/drawing/2014/main" val="1037331589"/>
                  </a:ext>
                </a:extLst>
              </a:tr>
              <a:tr h="370840">
                <a:tc>
                  <a:txBody>
                    <a:bodyPr/>
                    <a:lstStyle/>
                    <a:p>
                      <a:r>
                        <a:rPr lang="de-DE" dirty="0"/>
                        <a:t>Thymian</a:t>
                      </a:r>
                    </a:p>
                  </a:txBody>
                  <a:tcPr/>
                </a:tc>
                <a:tc>
                  <a:txBody>
                    <a:bodyPr/>
                    <a:lstStyle/>
                    <a:p>
                      <a:r>
                        <a:rPr lang="de-DE" dirty="0"/>
                        <a:t>Veronica</a:t>
                      </a:r>
                    </a:p>
                  </a:txBody>
                  <a:tcPr/>
                </a:tc>
                <a:extLst>
                  <a:ext uri="{0D108BD9-81ED-4DB2-BD59-A6C34878D82A}">
                    <a16:rowId xmlns:a16="http://schemas.microsoft.com/office/drawing/2014/main" val="2865835545"/>
                  </a:ext>
                </a:extLst>
              </a:tr>
              <a:tr h="370840">
                <a:tc>
                  <a:txBody>
                    <a:bodyPr/>
                    <a:lstStyle/>
                    <a:p>
                      <a:r>
                        <a:rPr lang="de-DE" dirty="0"/>
                        <a:t>Schlüsselblume</a:t>
                      </a:r>
                    </a:p>
                  </a:txBody>
                  <a:tcPr/>
                </a:tc>
                <a:tc>
                  <a:txBody>
                    <a:bodyPr/>
                    <a:lstStyle/>
                    <a:p>
                      <a:endParaRPr lang="de-DE" dirty="0"/>
                    </a:p>
                  </a:txBody>
                  <a:tcPr/>
                </a:tc>
                <a:extLst>
                  <a:ext uri="{0D108BD9-81ED-4DB2-BD59-A6C34878D82A}">
                    <a16:rowId xmlns:a16="http://schemas.microsoft.com/office/drawing/2014/main" val="196506185"/>
                  </a:ext>
                </a:extLst>
              </a:tr>
            </a:tbl>
          </a:graphicData>
        </a:graphic>
      </p:graphicFrame>
    </p:spTree>
    <p:extLst>
      <p:ext uri="{BB962C8B-B14F-4D97-AF65-F5344CB8AC3E}">
        <p14:creationId xmlns:p14="http://schemas.microsoft.com/office/powerpoint/2010/main" val="517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3F5D4-5A6C-8246-A012-2AB5E764DC5E}"/>
              </a:ext>
            </a:extLst>
          </p:cNvPr>
          <p:cNvSpPr>
            <a:spLocks noGrp="1"/>
          </p:cNvSpPr>
          <p:nvPr>
            <p:ph type="title"/>
          </p:nvPr>
        </p:nvSpPr>
        <p:spPr/>
        <p:txBody>
          <a:bodyPr/>
          <a:lstStyle/>
          <a:p>
            <a:r>
              <a:rPr lang="de-DE" dirty="0"/>
              <a:t>Grundwerte</a:t>
            </a:r>
          </a:p>
        </p:txBody>
      </p:sp>
      <p:sp>
        <p:nvSpPr>
          <p:cNvPr id="3" name="Inhaltsplatzhalter 2">
            <a:extLst>
              <a:ext uri="{FF2B5EF4-FFF2-40B4-BE49-F238E27FC236}">
                <a16:creationId xmlns:a16="http://schemas.microsoft.com/office/drawing/2014/main" id="{BB4B9D36-A648-EA4F-BA87-F95F02D030A6}"/>
              </a:ext>
            </a:extLst>
          </p:cNvPr>
          <p:cNvSpPr>
            <a:spLocks noGrp="1"/>
          </p:cNvSpPr>
          <p:nvPr>
            <p:ph idx="1"/>
          </p:nvPr>
        </p:nvSpPr>
        <p:spPr/>
        <p:txBody>
          <a:bodyPr>
            <a:normAutofit/>
          </a:bodyPr>
          <a:lstStyle/>
          <a:p>
            <a:pPr marL="285750" indent="-285750">
              <a:buFont typeface="Wingdings" pitchFamily="2" charset="2"/>
              <a:buChar char="v"/>
            </a:pPr>
            <a:r>
              <a:rPr lang="de-DE" dirty="0"/>
              <a:t>Liebe zur Natur &amp; Schutz der Natur </a:t>
            </a:r>
          </a:p>
          <a:p>
            <a:pPr marL="285750" indent="-285750">
              <a:buFont typeface="Wingdings" pitchFamily="2" charset="2"/>
              <a:buChar char="v"/>
            </a:pPr>
            <a:r>
              <a:rPr lang="de-DE" dirty="0"/>
              <a:t>Nur natürliche Inhaltsstoffe</a:t>
            </a:r>
          </a:p>
          <a:p>
            <a:pPr marL="285750" indent="-285750">
              <a:buFont typeface="Wingdings" pitchFamily="2" charset="2"/>
              <a:buChar char="v"/>
            </a:pPr>
            <a:r>
              <a:rPr lang="de-DE" dirty="0"/>
              <a:t>Ökologischer Anbau </a:t>
            </a:r>
            <a:r>
              <a:rPr lang="de-DE" dirty="0">
                <a:sym typeface="Wingdings" pitchFamily="2" charset="2"/>
              </a:rPr>
              <a:t> kein Einsatz von Pestiziden oder chemischen Düngemitteln </a:t>
            </a:r>
            <a:endParaRPr lang="de-DE" dirty="0"/>
          </a:p>
          <a:p>
            <a:pPr marL="285750" indent="-285750">
              <a:buFont typeface="Wingdings" pitchFamily="2" charset="2"/>
              <a:buChar char="v"/>
            </a:pPr>
            <a:r>
              <a:rPr lang="de-DE" dirty="0"/>
              <a:t>Geringe Umweltbelastung durch Kräuterzentrum </a:t>
            </a:r>
          </a:p>
          <a:p>
            <a:pPr marL="285750" indent="-285750">
              <a:buFont typeface="Wingdings" pitchFamily="2" charset="2"/>
              <a:buChar char="v"/>
            </a:pPr>
            <a:endParaRPr lang="de-DE" dirty="0"/>
          </a:p>
          <a:p>
            <a:r>
              <a:rPr lang="de-DE" dirty="0"/>
              <a:t> </a:t>
            </a:r>
            <a:r>
              <a:rPr lang="de-DE" baseline="30000" dirty="0"/>
              <a:t> </a:t>
            </a:r>
          </a:p>
        </p:txBody>
      </p:sp>
      <p:pic>
        <p:nvPicPr>
          <p:cNvPr id="9" name="Picture 12">
            <a:extLst>
              <a:ext uri="{FF2B5EF4-FFF2-40B4-BE49-F238E27FC236}">
                <a16:creationId xmlns:a16="http://schemas.microsoft.com/office/drawing/2014/main" id="{FD868841-7AEB-4443-9168-F5C13DBAC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reative Commons License">
            <a:extLst>
              <a:ext uri="{FF2B5EF4-FFF2-40B4-BE49-F238E27FC236}">
                <a16:creationId xmlns:a16="http://schemas.microsoft.com/office/drawing/2014/main" id="{64BB83C7-1ACE-D34F-B38A-3DC4C7F3F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EFC0E4-138D-6742-9539-1830E0EED888}"/>
              </a:ext>
            </a:extLst>
          </p:cNvPr>
          <p:cNvSpPr>
            <a:spLocks noGrp="1"/>
          </p:cNvSpPr>
          <p:nvPr>
            <p:ph type="title"/>
          </p:nvPr>
        </p:nvSpPr>
        <p:spPr/>
        <p:txBody>
          <a:bodyPr/>
          <a:lstStyle/>
          <a:p>
            <a:r>
              <a:rPr lang="de-DE" dirty="0"/>
              <a:t>Herstellung/Anbau   </a:t>
            </a:r>
          </a:p>
        </p:txBody>
      </p:sp>
      <p:sp>
        <p:nvSpPr>
          <p:cNvPr id="3" name="Inhaltsplatzhalter 2">
            <a:extLst>
              <a:ext uri="{FF2B5EF4-FFF2-40B4-BE49-F238E27FC236}">
                <a16:creationId xmlns:a16="http://schemas.microsoft.com/office/drawing/2014/main" id="{D54EFA08-E2FC-5844-8A16-2FF22C67B99E}"/>
              </a:ext>
            </a:extLst>
          </p:cNvPr>
          <p:cNvSpPr>
            <a:spLocks noGrp="1"/>
          </p:cNvSpPr>
          <p:nvPr>
            <p:ph idx="1"/>
          </p:nvPr>
        </p:nvSpPr>
        <p:spPr/>
        <p:txBody>
          <a:bodyPr>
            <a:normAutofit fontScale="85000" lnSpcReduction="10000"/>
          </a:bodyPr>
          <a:lstStyle/>
          <a:p>
            <a:pPr marL="285750" indent="-285750">
              <a:buFont typeface="Wingdings" pitchFamily="2" charset="2"/>
              <a:buChar char="v"/>
            </a:pPr>
            <a:r>
              <a:rPr lang="de-DE" dirty="0"/>
              <a:t>Anbau der Kräuter in den Schweitzer Bergen </a:t>
            </a:r>
          </a:p>
          <a:p>
            <a:pPr marL="285750" indent="-285750">
              <a:buFont typeface="Wingdings" pitchFamily="2" charset="2"/>
              <a:buChar char="v"/>
            </a:pPr>
            <a:r>
              <a:rPr lang="de-DE" dirty="0"/>
              <a:t>Auf individuelle Bedürfnisse der Kräuter achten </a:t>
            </a:r>
          </a:p>
          <a:p>
            <a:pPr marL="2205990" lvl="5" indent="-285750">
              <a:buFont typeface="Wingdings" pitchFamily="2" charset="2"/>
              <a:buChar char="v"/>
            </a:pPr>
            <a:r>
              <a:rPr lang="de-DE" dirty="0"/>
              <a:t>Klima, Lage und Bodenbeschaffenheit</a:t>
            </a:r>
          </a:p>
          <a:p>
            <a:pPr marL="285750" indent="-285750">
              <a:buFont typeface="Wingdings" pitchFamily="2" charset="2"/>
              <a:buChar char="v"/>
            </a:pPr>
            <a:r>
              <a:rPr lang="de-DE" dirty="0"/>
              <a:t>Anbaugebiete weit weg von Industrie &amp; Verkehr </a:t>
            </a:r>
            <a:r>
              <a:rPr lang="de-DE" dirty="0">
                <a:sym typeface="Wingdings" pitchFamily="2" charset="2"/>
              </a:rPr>
              <a:t> Schutz der Kräuter </a:t>
            </a:r>
            <a:endParaRPr lang="de-DE" dirty="0"/>
          </a:p>
          <a:p>
            <a:pPr marL="285750" indent="-285750">
              <a:buFont typeface="Wingdings" pitchFamily="2" charset="2"/>
              <a:buChar char="v"/>
            </a:pPr>
            <a:r>
              <a:rPr lang="de-DE" dirty="0"/>
              <a:t>Pflege von Landwirten </a:t>
            </a:r>
          </a:p>
          <a:p>
            <a:pPr marL="2205990" lvl="5" indent="-285750">
              <a:buFont typeface="Wingdings" pitchFamily="2" charset="2"/>
              <a:buChar char="v"/>
            </a:pPr>
            <a:r>
              <a:rPr lang="de-DE" dirty="0"/>
              <a:t>Jahrelange Verträge </a:t>
            </a:r>
            <a:r>
              <a:rPr lang="de-DE" dirty="0">
                <a:sym typeface="Wingdings" pitchFamily="2" charset="2"/>
              </a:rPr>
              <a:t> langfristigen Schutz ihrer Arbeit </a:t>
            </a:r>
            <a:endParaRPr lang="de-DE" dirty="0"/>
          </a:p>
          <a:p>
            <a:pPr marL="285750" indent="-285750">
              <a:buFont typeface="Wingdings" pitchFamily="2" charset="2"/>
              <a:buChar char="v"/>
            </a:pPr>
            <a:r>
              <a:rPr lang="de-DE" dirty="0"/>
              <a:t>Handarbeit von Landwirte </a:t>
            </a:r>
            <a:r>
              <a:rPr lang="de-DE" dirty="0">
                <a:sym typeface="Wingdings" pitchFamily="2" charset="2"/>
              </a:rPr>
              <a:t> Artenvielfalt fördern </a:t>
            </a:r>
          </a:p>
          <a:p>
            <a:pPr marL="285750" indent="-285750">
              <a:buFont typeface="Wingdings" pitchFamily="2" charset="2"/>
              <a:buChar char="v"/>
            </a:pPr>
            <a:r>
              <a:rPr lang="de-DE" dirty="0"/>
              <a:t>Regelmäßigen Feldwechsel                                                              </a:t>
            </a:r>
            <a:r>
              <a:rPr lang="de-DE" dirty="0">
                <a:sym typeface="Wingdings" pitchFamily="2" charset="2"/>
              </a:rPr>
              <a:t> erhöht sich die Fruchtbarkeit des Bodens </a:t>
            </a:r>
          </a:p>
          <a:p>
            <a:pPr marL="285750" indent="-285750">
              <a:buFont typeface="Wingdings" pitchFamily="2" charset="2"/>
              <a:buChar char="v"/>
            </a:pPr>
            <a:endParaRPr lang="de-DE" dirty="0">
              <a:sym typeface="Wingdings" pitchFamily="2" charset="2"/>
            </a:endParaRPr>
          </a:p>
          <a:p>
            <a:endParaRPr lang="de-DE" dirty="0"/>
          </a:p>
        </p:txBody>
      </p:sp>
      <p:pic>
        <p:nvPicPr>
          <p:cNvPr id="8" name="Picture 12">
            <a:extLst>
              <a:ext uri="{FF2B5EF4-FFF2-40B4-BE49-F238E27FC236}">
                <a16:creationId xmlns:a16="http://schemas.microsoft.com/office/drawing/2014/main" id="{C5D53A74-A1D0-5243-8606-786ED07F6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052" y="6168773"/>
            <a:ext cx="5569895" cy="5608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reative Commons License">
            <a:extLst>
              <a:ext uri="{FF2B5EF4-FFF2-40B4-BE49-F238E27FC236}">
                <a16:creationId xmlns:a16="http://schemas.microsoft.com/office/drawing/2014/main" id="{E204701E-AE92-444E-9D6C-2BF35C995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205" y="6239049"/>
            <a:ext cx="1193121" cy="4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CE9DA-9AEF-7B49-8CF0-DB2E5F2B3D51}"/>
              </a:ext>
            </a:extLst>
          </p:cNvPr>
          <p:cNvSpPr>
            <a:spLocks noGrp="1"/>
          </p:cNvSpPr>
          <p:nvPr>
            <p:ph type="title"/>
          </p:nvPr>
        </p:nvSpPr>
        <p:spPr/>
        <p:txBody>
          <a:bodyPr/>
          <a:lstStyle/>
          <a:p>
            <a:r>
              <a:rPr lang="de-DE" dirty="0"/>
              <a:t>Produkte </a:t>
            </a:r>
          </a:p>
        </p:txBody>
      </p:sp>
      <p:sp>
        <p:nvSpPr>
          <p:cNvPr id="3" name="Inhaltsplatzhalter 2">
            <a:extLst>
              <a:ext uri="{FF2B5EF4-FFF2-40B4-BE49-F238E27FC236}">
                <a16:creationId xmlns:a16="http://schemas.microsoft.com/office/drawing/2014/main" id="{6EE52500-7324-0148-9CAF-2A3E660DDAD6}"/>
              </a:ext>
            </a:extLst>
          </p:cNvPr>
          <p:cNvSpPr>
            <a:spLocks noGrp="1"/>
          </p:cNvSpPr>
          <p:nvPr>
            <p:ph idx="1"/>
          </p:nvPr>
        </p:nvSpPr>
        <p:spPr/>
        <p:txBody>
          <a:bodyPr/>
          <a:lstStyle/>
          <a:p>
            <a:pPr marL="285750" indent="-285750">
              <a:buFont typeface="Wingdings" pitchFamily="2" charset="2"/>
              <a:buChar char="v"/>
            </a:pPr>
            <a:r>
              <a:rPr lang="de-DE" dirty="0"/>
              <a:t>Bonbons in 12 verschiedenen Geschmacksrichtungen </a:t>
            </a:r>
          </a:p>
          <a:p>
            <a:pPr marL="285750" indent="-285750">
              <a:buFont typeface="Wingdings" pitchFamily="2" charset="2"/>
              <a:buChar char="v"/>
            </a:pPr>
            <a:r>
              <a:rPr lang="de-DE" dirty="0"/>
              <a:t>5 Sorten löslicher und Instant-Tee</a:t>
            </a:r>
          </a:p>
          <a:p>
            <a:pPr marL="285750" indent="-285750">
              <a:buFont typeface="Wingdings" pitchFamily="2" charset="2"/>
              <a:buChar char="v"/>
            </a:pPr>
            <a:endParaRPr lang="de-DE" dirty="0"/>
          </a:p>
          <a:p>
            <a:pPr marL="285750" indent="-285750">
              <a:buFont typeface="Wingdings" pitchFamily="2" charset="2"/>
              <a:buChar char="v"/>
            </a:pPr>
            <a:r>
              <a:rPr lang="de-DE" dirty="0"/>
              <a:t>Seit 2019 neue Reihe von Funktionsbonbons eingeführt </a:t>
            </a:r>
          </a:p>
          <a:p>
            <a:pPr marL="2205990" lvl="5" indent="-285750">
              <a:buFont typeface="Wingdings" pitchFamily="2" charset="2"/>
              <a:buChar char="v"/>
            </a:pPr>
            <a:r>
              <a:rPr lang="de-DE" dirty="0"/>
              <a:t>Gefühl von Freiheit der Atemwege  </a:t>
            </a:r>
          </a:p>
          <a:p>
            <a:pPr marL="2205990" lvl="5" indent="-285750">
              <a:buFont typeface="Wingdings" pitchFamily="2" charset="2"/>
              <a:buChar char="v"/>
            </a:pPr>
            <a:endParaRPr lang="de-DE" dirty="0"/>
          </a:p>
          <a:p>
            <a:pPr marL="285750" indent="-285750">
              <a:buFont typeface="Wingdings" pitchFamily="2" charset="2"/>
              <a:buChar char="v"/>
            </a:pPr>
            <a:endParaRPr lang="de-DE" dirty="0"/>
          </a:p>
        </p:txBody>
      </p:sp>
      <p:sp>
        <p:nvSpPr>
          <p:cNvPr id="4" name="Fußzeilenplatzhalter 3">
            <a:extLst>
              <a:ext uri="{FF2B5EF4-FFF2-40B4-BE49-F238E27FC236}">
                <a16:creationId xmlns:a16="http://schemas.microsoft.com/office/drawing/2014/main" id="{1302F343-9B6C-8E49-AD9F-583868820731}"/>
              </a:ext>
            </a:extLst>
          </p:cNvPr>
          <p:cNvSpPr>
            <a:spLocks noGrp="1"/>
          </p:cNvSpPr>
          <p:nvPr>
            <p:ph type="ftr" sz="quarter" idx="11"/>
          </p:nvPr>
        </p:nvSpPr>
        <p:spPr/>
        <p:txBody>
          <a:bodyPr/>
          <a:lstStyle/>
          <a:p>
            <a:r>
              <a:rPr lang="en-US"/>
              <a:t>Creative Commons License</a:t>
            </a:r>
            <a:endParaRPr lang="en-US" dirty="0"/>
          </a:p>
        </p:txBody>
      </p:sp>
    </p:spTree>
    <p:extLst>
      <p:ext uri="{BB962C8B-B14F-4D97-AF65-F5344CB8AC3E}">
        <p14:creationId xmlns:p14="http://schemas.microsoft.com/office/powerpoint/2010/main" val="1521963923"/>
      </p:ext>
    </p:extLst>
  </p:cSld>
  <p:clrMapOvr>
    <a:masterClrMapping/>
  </p:clrMapOvr>
</p:sld>
</file>

<file path=ppt/theme/theme1.xml><?xml version="1.0" encoding="utf-8"?>
<a:theme xmlns:a="http://schemas.openxmlformats.org/drawingml/2006/main" name="SketchLinesVTI">
  <a:themeElements>
    <a:clrScheme name="AnalogousFromLightSeedRightStep">
      <a:dk1>
        <a:srgbClr val="000000"/>
      </a:dk1>
      <a:lt1>
        <a:srgbClr val="FFFFFF"/>
      </a:lt1>
      <a:dk2>
        <a:srgbClr val="242741"/>
      </a:dk2>
      <a:lt2>
        <a:srgbClr val="E8E2E2"/>
      </a:lt2>
      <a:accent1>
        <a:srgbClr val="73A9AD"/>
      </a:accent1>
      <a:accent2>
        <a:srgbClr val="749DC4"/>
      </a:accent2>
      <a:accent3>
        <a:srgbClr val="8D93CF"/>
      </a:accent3>
      <a:accent4>
        <a:srgbClr val="8E74C4"/>
      </a:accent4>
      <a:accent5>
        <a:srgbClr val="BE8DCF"/>
      </a:accent5>
      <a:accent6>
        <a:srgbClr val="C474B8"/>
      </a:accent6>
      <a:hlink>
        <a:srgbClr val="AE6E69"/>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3A64CEC9578E94EA429C29B9733F9C3" ma:contentTypeVersion="2" ma:contentTypeDescription="Ein neues Dokument erstellen." ma:contentTypeScope="" ma:versionID="bc17d32720411de8418ef738ef90e38d">
  <xsd:schema xmlns:xsd="http://www.w3.org/2001/XMLSchema" xmlns:xs="http://www.w3.org/2001/XMLSchema" xmlns:p="http://schemas.microsoft.com/office/2006/metadata/properties" xmlns:ns2="83771172-e2d8-4558-8da3-c61a1d5bc301" targetNamespace="http://schemas.microsoft.com/office/2006/metadata/properties" ma:root="true" ma:fieldsID="8b86c7b900c7082b391cfa0e6d4bd23f" ns2:_="">
    <xsd:import namespace="83771172-e2d8-4558-8da3-c61a1d5bc3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71172-e2d8-4558-8da3-c61a1d5bc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45878E-C914-4E44-913B-BEBD31EE698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37AD56-8BA4-40FD-9256-AF6F7209B6B3}">
  <ds:schemaRefs>
    <ds:schemaRef ds:uri="http://schemas.microsoft.com/sharepoint/v3/contenttype/forms"/>
  </ds:schemaRefs>
</ds:datastoreItem>
</file>

<file path=customXml/itemProps3.xml><?xml version="1.0" encoding="utf-8"?>
<ds:datastoreItem xmlns:ds="http://schemas.openxmlformats.org/officeDocument/2006/customXml" ds:itemID="{3C74A70B-FE6E-4053-9866-D3DEE9B6C8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71172-e2d8-4558-8da3-c61a1d5bc3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Breitbild</PresentationFormat>
  <Paragraphs>78</Paragraphs>
  <Slides>12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Meiryo</vt:lpstr>
      <vt:lpstr>Calibri</vt:lpstr>
      <vt:lpstr>Century Gothic</vt:lpstr>
      <vt:lpstr>Corbel</vt:lpstr>
      <vt:lpstr>Courier New</vt:lpstr>
      <vt:lpstr>Wingdings</vt:lpstr>
      <vt:lpstr>SketchLinesVTI</vt:lpstr>
      <vt:lpstr>Slow Food</vt:lpstr>
      <vt:lpstr>Ricola </vt:lpstr>
      <vt:lpstr>Gliederung </vt:lpstr>
      <vt:lpstr>Allgemeines</vt:lpstr>
      <vt:lpstr>Geschichte </vt:lpstr>
      <vt:lpstr>Heilkräuter</vt:lpstr>
      <vt:lpstr>Grundwerte</vt:lpstr>
      <vt:lpstr>Herstellung/Anbau   </vt:lpstr>
      <vt:lpstr>Produkte </vt:lpstr>
      <vt:lpstr>Video</vt:lpstr>
      <vt:lpstr>Quellen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FRANCIACORTA CONSORTIUM </dc:title>
  <dc:creator>Anna Hufnagel1 [Schüler/-in Klara-Oppenheimer-Schule]</dc:creator>
  <cp:lastModifiedBy>Wallner Renate</cp:lastModifiedBy>
  <cp:revision>29</cp:revision>
  <dcterms:created xsi:type="dcterms:W3CDTF">2021-02-22T19:44:53Z</dcterms:created>
  <dcterms:modified xsi:type="dcterms:W3CDTF">2021-10-07T13:48:04Z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0x01010053A64CEC9578E94EA429C29B9733F9C3</vt:lpwstr>
  </property>
</Properties>
</file>